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89" r:id="rId2"/>
    <p:sldId id="287" r:id="rId3"/>
    <p:sldId id="270" r:id="rId4"/>
    <p:sldId id="275" r:id="rId5"/>
    <p:sldId id="273" r:id="rId6"/>
    <p:sldId id="259" r:id="rId7"/>
    <p:sldId id="286" r:id="rId8"/>
    <p:sldId id="262" r:id="rId9"/>
    <p:sldId id="276" r:id="rId10"/>
    <p:sldId id="272" r:id="rId11"/>
    <p:sldId id="271" r:id="rId12"/>
    <p:sldId id="280" r:id="rId13"/>
    <p:sldId id="281" r:id="rId14"/>
    <p:sldId id="279" r:id="rId15"/>
    <p:sldId id="28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4F0"/>
    <a:srgbClr val="9AD4E6"/>
    <a:srgbClr val="23748D"/>
    <a:srgbClr val="78C6DE"/>
    <a:srgbClr val="5DB2F9"/>
    <a:srgbClr val="55B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EE9DF-F610-469A-B4F4-8965484DCC6C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508BE-172E-49A1-B4C5-502336A449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282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442D7-156E-442A-84DD-105C72C564A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8408-50F5-4D89-BF87-A6A25F8A4A5F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3EE-5C1A-4D43-BDF2-26E55B3CD7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8408-50F5-4D89-BF87-A6A25F8A4A5F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3EE-5C1A-4D43-BDF2-26E55B3CD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8408-50F5-4D89-BF87-A6A25F8A4A5F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3EE-5C1A-4D43-BDF2-26E55B3CD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8408-50F5-4D89-BF87-A6A25F8A4A5F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3EE-5C1A-4D43-BDF2-26E55B3CD7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8408-50F5-4D89-BF87-A6A25F8A4A5F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3EE-5C1A-4D43-BDF2-26E55B3CD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8408-50F5-4D89-BF87-A6A25F8A4A5F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3EE-5C1A-4D43-BDF2-26E55B3CD7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8408-50F5-4D89-BF87-A6A25F8A4A5F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3EE-5C1A-4D43-BDF2-26E55B3CD7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8408-50F5-4D89-BF87-A6A25F8A4A5F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3EE-5C1A-4D43-BDF2-26E55B3CD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8408-50F5-4D89-BF87-A6A25F8A4A5F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3EE-5C1A-4D43-BDF2-26E55B3CD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8408-50F5-4D89-BF87-A6A25F8A4A5F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3EE-5C1A-4D43-BDF2-26E55B3CD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8408-50F5-4D89-BF87-A6A25F8A4A5F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83EE-5C1A-4D43-BDF2-26E55B3CD7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4D8408-50F5-4D89-BF87-A6A25F8A4A5F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1783EE-5C1A-4D43-BDF2-26E55B3CD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208912" cy="4536504"/>
          </a:xfrm>
        </p:spPr>
        <p:txBody>
          <a:bodyPr>
            <a:normAutofit fontScale="70000" lnSpcReduction="20000"/>
          </a:bodyPr>
          <a:lstStyle/>
          <a:p>
            <a:pPr marL="45720" indent="0" algn="ctr">
              <a:buNone/>
            </a:pP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«Жетісай ауданының мамандандырылған «Дарын»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мектеп-интернаты» коммуналдық мемлекеттік мекемесі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kk-KZ" sz="4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“БІРТҰТАС ТӘРБИЕ: «АДАЛ АЗАМАТ» бағдарламасы аясында </a:t>
            </a:r>
            <a:endParaRPr lang="kk-KZ" sz="4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kk-KZ" sz="4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4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Қауіпсіз балалық шақ» жобасы аясында құқықбұзушылықтың алдын алу бойынша кездесу</a:t>
            </a:r>
            <a:r>
              <a:rPr lang="kk-KZ" sz="4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ctr">
              <a:buNone/>
            </a:pPr>
            <a:endParaRPr lang="kk-KZ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kk-KZ" sz="24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рррннүнг</a:t>
            </a:r>
            <a:endParaRPr lang="kk-KZ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kk-KZ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kk-KZ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Жетісай, 2025 жыл</a:t>
            </a:r>
            <a:endParaRPr lang="kk-KZ" sz="2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kk-KZ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8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13235"/>
          <a:stretch>
            <a:fillRect/>
          </a:stretch>
        </p:blipFill>
        <p:spPr bwMode="auto">
          <a:xfrm>
            <a:off x="0" y="908720"/>
            <a:ext cx="91440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496" y="0"/>
            <a:ext cx="1224136" cy="908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-27384"/>
            <a:ext cx="7344816" cy="93610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ЖЕТІСАЙ АУДАНДЫҚ ПОЛИЦИЯ БӨЛІМІ</a:t>
            </a:r>
          </a:p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ЕСКЕРТЕДІ!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5805264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Есіңізде болсын, ақшаны аударған кезде</a:t>
            </a:r>
          </a:p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сізде оны қайтаруға мүмкіндік болмайды!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00xauto_8B321KK4UlQZ3yp4klfft1Ctflbcv81zUeuTbtd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4948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5877272"/>
            <a:ext cx="858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solidFill>
                  <a:srgbClr val="FFC000"/>
                </a:solidFill>
              </a:rPr>
              <a:t>Өзіңізді алдауға жол бермеңіз!</a:t>
            </a:r>
            <a:endParaRPr lang="ru-RU" sz="4800" b="1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496" y="0"/>
            <a:ext cx="1152128" cy="980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18373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ЖЕТІСАЙ АУДАНДЫҚ ПОЛИЦИЯ БӨЛІМІ</a:t>
            </a:r>
          </a:p>
          <a:p>
            <a:pPr algn="ctr"/>
            <a:r>
              <a:rPr lang="kk-KZ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ЕСКЕРТЕДІ!</a:t>
            </a:r>
            <a:endParaRPr lang="ru-RU" sz="28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1628800"/>
            <a:ext cx="6264696" cy="3785652"/>
          </a:xfrm>
          <a:prstGeom prst="rect">
            <a:avLst/>
          </a:prstGeom>
          <a:solidFill>
            <a:schemeClr val="tx2">
              <a:lumMod val="50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Жұмысқа орналасу,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тұрғын үйді,</a:t>
            </a:r>
          </a:p>
          <a:p>
            <a:pPr algn="ctr"/>
            <a:r>
              <a:rPr lang="kk-KZ" sz="28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жер учаскесін, мемлекеттік жеңілдіктерді алу</a:t>
            </a:r>
          </a:p>
          <a:p>
            <a:pPr algn="ctr"/>
            <a:r>
              <a:rPr lang="kk-KZ" sz="28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 мен немесе банкте несиені жылдам рәсімдейтін және </a:t>
            </a:r>
          </a:p>
          <a:p>
            <a:pPr algn="ctr"/>
            <a:r>
              <a:rPr lang="kk-KZ" sz="28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ол үшін ақшалай сыйақы алатын делдалдардың қызметінен</a:t>
            </a:r>
          </a:p>
          <a:p>
            <a:pPr algn="ctr"/>
            <a:r>
              <a:rPr lang="kk-KZ" sz="28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БАС ТАРТЫҢЫЗ!!!</a:t>
            </a:r>
          </a:p>
          <a:p>
            <a:pPr algn="ctr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8000" t="1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733256"/>
            <a:ext cx="86409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6093296"/>
            <a:ext cx="864096" cy="584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500042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kk-KZ" sz="5400" b="1" dirty="0" smtClean="0"/>
          </a:p>
          <a:p>
            <a:pPr algn="ctr"/>
            <a:r>
              <a:rPr lang="kk-KZ" sz="6600" b="1" dirty="0" smtClean="0"/>
              <a:t>НАЗАРЛАРЫҢЫЗҒА РАХМЕТ</a:t>
            </a:r>
            <a:endParaRPr lang="ru-RU" sz="6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ая выноска 1"/>
          <p:cNvSpPr/>
          <p:nvPr/>
        </p:nvSpPr>
        <p:spPr>
          <a:xfrm>
            <a:off x="755576" y="1196752"/>
            <a:ext cx="2411760" cy="1296144"/>
          </a:xfrm>
          <a:prstGeom prst="wedgeRectCallout">
            <a:avLst/>
          </a:prstGeom>
          <a:blipFill dpi="0" rotWithShape="1">
            <a:blip r:embed="rId3" cstate="print"/>
            <a:srcRect/>
            <a:stretch>
              <a:fillRect l="-26000" r="-26000"/>
            </a:stretch>
          </a:blip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6156176" y="1196752"/>
            <a:ext cx="2411760" cy="1296144"/>
          </a:xfrm>
          <a:prstGeom prst="wedgeRectCallout">
            <a:avLst/>
          </a:prstGeom>
          <a:blipFill dpi="0" rotWithShape="1">
            <a:blip r:embed="rId4" cstate="print"/>
            <a:srcRect/>
            <a:stretch>
              <a:fillRect l="-26000" r="-26000"/>
            </a:stretch>
          </a:blip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3419872" y="1196752"/>
            <a:ext cx="2411760" cy="1296144"/>
          </a:xfrm>
          <a:prstGeom prst="wedgeRectCallout">
            <a:avLst/>
          </a:prstGeom>
          <a:blipFill dpi="0" rotWithShape="1">
            <a:blip r:embed="rId5" cstate="print"/>
            <a:srcRect/>
            <a:stretch>
              <a:fillRect l="-26000" r="-26000"/>
            </a:stretch>
          </a:blip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16632"/>
            <a:ext cx="8568952" cy="9361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69269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16632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Жетісай қаласында</a:t>
            </a:r>
            <a:r>
              <a:rPr lang="kk-KZ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орналасқан мектептерде Интернет алаяқтық, Лудомания, Буллинг, Кибербуллинг, нашақорлық қылмыстарының алдын алу мақсатында жиналыс өткізілді.</a:t>
            </a:r>
            <a:endParaRPr lang="ru-RU" dirty="0"/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755576" y="3068960"/>
            <a:ext cx="2411760" cy="1296144"/>
          </a:xfrm>
          <a:prstGeom prst="wedgeRectCallout">
            <a:avLst/>
          </a:prstGeom>
          <a:blipFill>
            <a:blip r:embed="rId6" cstate="print"/>
            <a:stretch>
              <a:fillRect l="-26000" r="-26000"/>
            </a:stretch>
          </a:blip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6156176" y="3068960"/>
            <a:ext cx="2411760" cy="1296144"/>
          </a:xfrm>
          <a:prstGeom prst="wedgeRectCallout">
            <a:avLst/>
          </a:prstGeom>
          <a:blipFill>
            <a:blip r:embed="rId7" cstate="print"/>
            <a:stretch>
              <a:fillRect l="-26000" r="-26000"/>
            </a:stretch>
          </a:blip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3419872" y="3068960"/>
            <a:ext cx="2411760" cy="1296144"/>
          </a:xfrm>
          <a:prstGeom prst="wedgeRectCallout">
            <a:avLst/>
          </a:prstGeom>
          <a:blipFill>
            <a:blip r:embed="rId8" cstate="print"/>
            <a:stretch>
              <a:fillRect l="-26000" r="-26000"/>
            </a:stretch>
          </a:blip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827584" y="4941168"/>
            <a:ext cx="2411760" cy="1296144"/>
          </a:xfrm>
          <a:prstGeom prst="wedgeRectCallout">
            <a:avLst/>
          </a:prstGeom>
          <a:blipFill dpi="0" rotWithShape="1">
            <a:blip r:embed="rId9" cstate="print"/>
            <a:srcRect/>
            <a:stretch>
              <a:fillRect l="-26000" r="-26000"/>
            </a:stretch>
          </a:blip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6228184" y="4941168"/>
            <a:ext cx="2411760" cy="1296144"/>
          </a:xfrm>
          <a:prstGeom prst="wedgeRectCallout">
            <a:avLst/>
          </a:prstGeom>
          <a:blipFill dpi="0" rotWithShape="1">
            <a:blip r:embed="rId10" cstate="print"/>
            <a:srcRect/>
            <a:stretch>
              <a:fillRect l="-26000" r="-26000"/>
            </a:stretch>
          </a:blip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3491880" y="4941168"/>
            <a:ext cx="2411760" cy="1296144"/>
          </a:xfrm>
          <a:prstGeom prst="wedgeRectCallout">
            <a:avLst/>
          </a:prstGeom>
          <a:blipFill dpi="0" rotWithShape="1">
            <a:blip r:embed="rId11" cstate="print"/>
            <a:srcRect/>
            <a:stretch>
              <a:fillRect l="-25000" t="-9000" r="1000"/>
            </a:stretch>
          </a:blip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2564904"/>
            <a:ext cx="2625206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500" b="1" dirty="0" smtClean="0">
                <a:latin typeface="Times New Roman" pitchFamily="18" charset="0"/>
                <a:cs typeface="Times New Roman" pitchFamily="18" charset="0"/>
              </a:rPr>
              <a:t>А.Байтұрсынов атындағы</a:t>
            </a:r>
          </a:p>
          <a:p>
            <a:pPr algn="ctr"/>
            <a:r>
              <a:rPr lang="kk-KZ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№4 ЖОМ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84168" y="2564904"/>
            <a:ext cx="305983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М.Горький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атындағы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№1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мектеп-гимназия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3848" y="2636912"/>
            <a:ext cx="2652201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Ю.Гагарин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атындағы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ЖОМ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00192" y="4509120"/>
            <a:ext cx="1625766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Тұран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№7 ЖОМ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4437112"/>
            <a:ext cx="324036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Д.Қонаев атындағы 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№9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мектеп-лицей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568" y="6309320"/>
            <a:ext cx="2808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Ш.Уәлиханов атындағы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№2 </a:t>
            </a:r>
            <a:r>
              <a:rPr lang="kk-KZ" sz="1500" b="1" dirty="0" smtClean="0">
                <a:latin typeface="Times New Roman" pitchFamily="18" charset="0"/>
                <a:cs typeface="Times New Roman" pitchFamily="18" charset="0"/>
              </a:rPr>
              <a:t>ЖОМ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3848" y="4428401"/>
            <a:ext cx="284507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Б.Момышұлы атындағы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№6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мектеп-гимназия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68144" y="6309320"/>
            <a:ext cx="2808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Алпамыс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батыр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атындағы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ЖОМ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75856" y="6309320"/>
            <a:ext cx="2808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Абай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атындағы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№4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мектеп-гимназия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77\Desktop\400fadae-eb1c-4fe9-b236-5bb5ac5dd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547"/>
            <a:ext cx="9324528" cy="6915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000240"/>
            <a:ext cx="4392488" cy="4464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2000240"/>
            <a:ext cx="4320480" cy="4429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857760"/>
            <a:ext cx="8352928" cy="1800200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ЗАҢДЫ  БІЛМЕУ  ЖАУАПКЕРШІЛІКТЕН БОСАТПАЙДЫ!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0"/>
            <a:ext cx="7786710" cy="1428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ЖЕТІСАЙ АУДАНДЫҚ ПОЛИЦИЯ БӨЛІМІ</a:t>
            </a:r>
          </a:p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ЕСКЕРТЕДІ!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0"/>
            <a:ext cx="7786710" cy="1428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ЖЕТІСАЙ АУДАНДЫҚ ПОЛИЦИЯ БӨЛІМІ</a:t>
            </a:r>
          </a:p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ЕСКЕРТЕДІ!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571572" cy="1428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571572" cy="1428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57290" y="1500174"/>
            <a:ext cx="6858048" cy="1357322"/>
          </a:xfrm>
          <a:prstGeom prst="roundRect">
            <a:avLst/>
          </a:prstGeom>
          <a:solidFill>
            <a:schemeClr val="tx1">
              <a:alpha val="6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ЕСІРТКІДЕН  БАС ТАРТ</a:t>
            </a:r>
            <a:r>
              <a:rPr lang="kk-KZ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6feb1562a86e820320609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19672" y="47251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Багетная рамка 12"/>
          <p:cNvSpPr/>
          <p:nvPr/>
        </p:nvSpPr>
        <p:spPr>
          <a:xfrm>
            <a:off x="395536" y="3429000"/>
            <a:ext cx="4032448" cy="2952328"/>
          </a:xfrm>
          <a:prstGeom prst="bevel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5 сәуірден бастап мопедтерді міндетті тіркеу туралы заң күшіне енеді. Яғни мемлекеттік нөмірсіз және жүргізуші куәлігінсіз мопед айдауға тыйым салынады, сондай-ақ заң талаптарын</a:t>
            </a:r>
            <a:r>
              <a:rPr kumimoji="0" lang="kk-KZ" sz="16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бұзғандарға</a:t>
            </a:r>
            <a:r>
              <a:rPr kumimoji="0" lang="kk-KZ" sz="16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айыппұл салынады.</a:t>
            </a: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7937" t="8474" r="14285" b="18644"/>
          <a:stretch>
            <a:fillRect/>
          </a:stretch>
        </p:blipFill>
        <p:spPr bwMode="auto">
          <a:xfrm>
            <a:off x="-36512" y="0"/>
            <a:ext cx="4644008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520" y="0"/>
            <a:ext cx="4499992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bg1">
              <a:alpha val="86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Сіз балаңызға мопед сыйға берсіз бе?</a:t>
            </a:r>
          </a:p>
          <a:p>
            <a:pPr algn="ctr"/>
            <a:r>
              <a:rPr lang="kk-KZ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Бағасы балаңыздың денсаулығы мен өмірі болмақ!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808166"/>
            <a:ext cx="9144000" cy="1077218"/>
          </a:xfrm>
          <a:prstGeom prst="rect">
            <a:avLst/>
          </a:prstGeom>
          <a:solidFill>
            <a:schemeClr val="bg1">
              <a:alpha val="82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Дарите в подарок реб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ёнку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мопед</a:t>
            </a: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Цена: здоровье и жизнь!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1412776"/>
            <a:ext cx="2808312" cy="3600400"/>
          </a:xfrm>
          <a:prstGeom prst="roundRect">
            <a:avLst/>
          </a:prstGeom>
          <a:blipFill>
            <a:blip r:embed="rId2" cstate="print"/>
            <a:stretch>
              <a:fillRect l="1000" t="-2000" r="-19000" b="-2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1412776"/>
            <a:ext cx="2808312" cy="3600400"/>
          </a:xfrm>
          <a:prstGeom prst="roundRect">
            <a:avLst/>
          </a:prstGeom>
          <a:blipFill dpi="0" rotWithShape="1">
            <a:blip r:embed="rId3" cstate="print"/>
            <a:srcRect/>
            <a:stretch>
              <a:fillRect l="3000" r="-10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8184" y="1484784"/>
            <a:ext cx="2808000" cy="3600400"/>
          </a:xfrm>
          <a:prstGeom prst="roundRect">
            <a:avLst/>
          </a:prstGeom>
          <a:blipFill dpi="0" rotWithShape="1">
            <a:blip r:embed="rId4" cstate="print"/>
            <a:srcRect/>
            <a:stretch>
              <a:fillRect l="-2000" t="-2000" r="-2000" b="-38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5085185"/>
            <a:ext cx="31318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Қоғамдық мектеп қабырғасында былапыт сөйлеу, өзгелерге зәбір көрсету жауапкершілікке әкеп соғады. Онда 7 АЕК (27 524тг) мөлшерінде айыппұл көзделген.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300192" y="5157192"/>
            <a:ext cx="28438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Қоғамдық орында, спирттік ішімдік ішу немесе масаң күйде жүру 10 АЕК көлемінде айыппұл қарастырылған.  Яғни  39 320тг болады</a:t>
            </a:r>
            <a:endParaRPr lang="ru-RU" sz="1600" dirty="0" smtClean="0"/>
          </a:p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059832" y="5157192"/>
            <a:ext cx="32403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Қоғамдық орында темекі және электронды темекі бұйымдарын тұтыну 15 АЕК көлемінде айыппұл қарастырылған.  Яғни 58 980тг құрайды. 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528" y="260648"/>
            <a:ext cx="8424936" cy="86409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Қоғамдық орындардағы құқықбұзушылықтар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824</TotalTime>
  <Words>309</Words>
  <Application>Microsoft Office PowerPoint</Application>
  <PresentationFormat>Экран (4:3)</PresentationFormat>
  <Paragraphs>53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User</cp:lastModifiedBy>
  <cp:revision>94</cp:revision>
  <dcterms:created xsi:type="dcterms:W3CDTF">2025-02-05T05:04:47Z</dcterms:created>
  <dcterms:modified xsi:type="dcterms:W3CDTF">2025-12-04T06:49:17Z</dcterms:modified>
</cp:coreProperties>
</file>