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8" r:id="rId4"/>
    <p:sldId id="263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4" r:id="rId15"/>
    <p:sldId id="265" r:id="rId16"/>
    <p:sldId id="282" r:id="rId17"/>
    <p:sldId id="279" r:id="rId18"/>
    <p:sldId id="280" r:id="rId19"/>
    <p:sldId id="283" r:id="rId20"/>
    <p:sldId id="281" r:id="rId21"/>
    <p:sldId id="284" r:id="rId22"/>
    <p:sldId id="285" r:id="rId23"/>
    <p:sldId id="261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Дұрыс тамақтану қағида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928934"/>
            <a:ext cx="5929354" cy="3714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066800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Жетісай ауданы мамандандырылған </a:t>
            </a:r>
            <a:b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Дарын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мектеп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-интернаты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КММ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198" y="4286256"/>
            <a:ext cx="2543164" cy="200026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kk-KZ" dirty="0" smtClean="0"/>
              <a:t>    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Жоғары санатты жасөспірімдер дәрігері, терапевт, гематолог-</a:t>
            </a:r>
          </a:p>
          <a:p>
            <a:pPr>
              <a:buNone/>
            </a:pP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Тәжен Гүлназ Әбдірқызы</a:t>
            </a:r>
            <a:r>
              <a:rPr lang="kk-KZ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978" y="2000240"/>
            <a:ext cx="8369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қырыбы: </a:t>
            </a:r>
            <a:r>
              <a:rPr lang="kk-KZ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Дұрыс тамақтану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kk-KZ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денсаулық кепілі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286808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9848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Толық құнды рационның құрам бөліктері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071678"/>
            <a:ext cx="5415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Толық құнды рационда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643182"/>
            <a:ext cx="328613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dirty="0" smtClean="0"/>
              <a:t>1.Су </a:t>
            </a:r>
          </a:p>
          <a:p>
            <a:r>
              <a:rPr lang="ru-RU" sz="2000" b="1" dirty="0" err="1" smtClean="0"/>
              <a:t>2.Нәруыздар, майлар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көмірсулар</a:t>
            </a:r>
            <a:endParaRPr lang="ru-RU" sz="2000" b="1" dirty="0" smtClean="0"/>
          </a:p>
          <a:p>
            <a:r>
              <a:rPr lang="ru-RU" sz="2000" b="1" dirty="0" err="1" smtClean="0"/>
              <a:t>3.Жасұнық</a:t>
            </a:r>
            <a:endParaRPr lang="ru-RU" sz="2000" b="1" dirty="0" smtClean="0"/>
          </a:p>
          <a:p>
            <a:r>
              <a:rPr lang="ru-RU" sz="2000" b="1" dirty="0" smtClean="0"/>
              <a:t>4.Пробиотиктер мен </a:t>
            </a:r>
            <a:r>
              <a:rPr lang="ru-RU" sz="2000" b="1" dirty="0" err="1" smtClean="0"/>
              <a:t>пребиотиктер</a:t>
            </a:r>
            <a:endParaRPr lang="ru-RU" sz="2000" b="1" dirty="0" smtClean="0"/>
          </a:p>
          <a:p>
            <a:r>
              <a:rPr lang="ru-RU" sz="2000" b="1" dirty="0" err="1" smtClean="0"/>
              <a:t>5.Дәрумендер </a:t>
            </a:r>
            <a:r>
              <a:rPr lang="ru-RU" sz="2000" b="1" dirty="0" smtClean="0"/>
              <a:t>мен </a:t>
            </a:r>
            <a:r>
              <a:rPr lang="ru-RU" sz="2000" b="1" dirty="0" err="1" smtClean="0"/>
              <a:t>минералдар</a:t>
            </a:r>
            <a:endParaRPr lang="ru-RU" sz="2000" b="1" dirty="0" smtClean="0"/>
          </a:p>
          <a:p>
            <a:r>
              <a:rPr lang="ru-RU" sz="2000" b="1" dirty="0" err="1" smtClean="0"/>
              <a:t>6.Тағамның биологиялық белсенді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құрам бөліктері</a:t>
            </a:r>
            <a:endParaRPr lang="ru-RU" sz="2000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667292"/>
            <a:ext cx="4111604" cy="356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612845"/>
            <a:ext cx="457203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</a:rPr>
              <a:t>Күні  бойына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оқушыда негізгі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үш тамақ (таңғы </a:t>
            </a:r>
            <a:r>
              <a:rPr lang="ru-RU" sz="2000" b="1" dirty="0" smtClean="0">
                <a:solidFill>
                  <a:srgbClr val="FF0000"/>
                </a:solidFill>
              </a:rPr>
              <a:t>ас, </a:t>
            </a:r>
            <a:r>
              <a:rPr lang="ru-RU" sz="2000" b="1" dirty="0" err="1" smtClean="0">
                <a:solidFill>
                  <a:srgbClr val="FF0000"/>
                </a:solidFill>
              </a:rPr>
              <a:t>түскі </a:t>
            </a:r>
            <a:r>
              <a:rPr lang="ru-RU" sz="2000" b="1" dirty="0" smtClean="0">
                <a:solidFill>
                  <a:srgbClr val="FF0000"/>
                </a:solidFill>
              </a:rPr>
              <a:t>ас, </a:t>
            </a:r>
            <a:r>
              <a:rPr lang="ru-RU" sz="2000" b="1" dirty="0" err="1" smtClean="0">
                <a:solidFill>
                  <a:srgbClr val="FF0000"/>
                </a:solidFill>
              </a:rPr>
              <a:t>кешкі</a:t>
            </a:r>
            <a:r>
              <a:rPr lang="ru-RU" sz="2000" b="1" dirty="0" smtClean="0">
                <a:solidFill>
                  <a:srgbClr val="FF0000"/>
                </a:solidFill>
              </a:rPr>
              <a:t> ас) пен </a:t>
            </a:r>
            <a:r>
              <a:rPr lang="ru-RU" sz="2000" b="1" dirty="0" err="1" smtClean="0">
                <a:solidFill>
                  <a:srgbClr val="FF0000"/>
                </a:solidFill>
              </a:rPr>
              <a:t>екі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тісбасар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болуы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керек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kk-KZ" b="1" dirty="0" smtClean="0"/>
          </a:p>
          <a:p>
            <a:endParaRPr lang="kk-KZ" b="1" dirty="0" smtClean="0"/>
          </a:p>
          <a:p>
            <a:endParaRPr lang="ru-RU" b="1" dirty="0" smtClean="0"/>
          </a:p>
          <a:p>
            <a:r>
              <a:rPr lang="ru-RU" b="1" dirty="0" err="1" smtClean="0"/>
              <a:t>Таңғы </a:t>
            </a:r>
            <a:r>
              <a:rPr lang="ru-RU" b="1" dirty="0" smtClean="0"/>
              <a:t>ас </a:t>
            </a:r>
            <a:r>
              <a:rPr lang="ru-RU" b="1" dirty="0" smtClean="0"/>
              <a:t>20-25%  (7.00.-8.00) </a:t>
            </a:r>
          </a:p>
          <a:p>
            <a:r>
              <a:rPr lang="ru-RU" b="1" dirty="0" err="1" smtClean="0"/>
              <a:t>Түскі </a:t>
            </a:r>
            <a:r>
              <a:rPr lang="ru-RU" b="1" dirty="0" smtClean="0"/>
              <a:t>ас </a:t>
            </a:r>
            <a:r>
              <a:rPr lang="ru-RU" b="1" dirty="0" smtClean="0"/>
              <a:t>30-35%  (13.00-14.00 </a:t>
            </a:r>
            <a:r>
              <a:rPr lang="ru-RU" b="1" dirty="0" smtClean="0"/>
              <a:t>)</a:t>
            </a:r>
            <a:endParaRPr lang="ru-RU" dirty="0" smtClean="0"/>
          </a:p>
          <a:p>
            <a:r>
              <a:rPr lang="ru-RU" b="1" dirty="0" err="1" smtClean="0"/>
              <a:t>Кешкі</a:t>
            </a:r>
            <a:r>
              <a:rPr lang="ru-RU" b="1" dirty="0" smtClean="0"/>
              <a:t> ас </a:t>
            </a:r>
            <a:r>
              <a:rPr lang="ru-RU" b="1" dirty="0" smtClean="0"/>
              <a:t>20-25%  (19.00-19.30)</a:t>
            </a:r>
          </a:p>
          <a:p>
            <a:r>
              <a:rPr lang="ru-RU" b="1" dirty="0" err="1" smtClean="0"/>
              <a:t>Ұйықтағанға дейін</a:t>
            </a:r>
            <a:r>
              <a:rPr lang="ru-RU" b="1" dirty="0" smtClean="0"/>
              <a:t> 2-2.5 </a:t>
            </a:r>
            <a:r>
              <a:rPr lang="ru-RU" b="1" dirty="0" err="1" smtClean="0"/>
              <a:t>сағат бұрын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err="1" smtClean="0"/>
              <a:t>Тісбасарлар</a:t>
            </a:r>
            <a:r>
              <a:rPr lang="ru-RU" b="1" dirty="0" smtClean="0"/>
              <a:t> </a:t>
            </a:r>
            <a:r>
              <a:rPr lang="ru-RU" b="1" dirty="0" smtClean="0"/>
              <a:t>5-10%</a:t>
            </a:r>
          </a:p>
          <a:p>
            <a:endParaRPr lang="ru-RU" dirty="0" smtClean="0"/>
          </a:p>
          <a:p>
            <a:r>
              <a:rPr lang="ru-RU" sz="1400" b="1" dirty="0" err="1" smtClean="0"/>
              <a:t>Тамақ қабылдау арасындағы ұзақ аралық гипогликемияны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шақырады, шаршағыштық дамиды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зейін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нашар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шоғырланады, танымдық әрекетіне кедергі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келтіреді</a:t>
            </a:r>
            <a:r>
              <a:rPr lang="ru-RU" sz="1400" b="1" dirty="0" smtClean="0"/>
              <a:t>.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4357694"/>
            <a:ext cx="2829864" cy="200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14810" y="13572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Әртүрлі жарма</a:t>
            </a:r>
            <a:r>
              <a:rPr lang="ru-RU" dirty="0" smtClean="0"/>
              <a:t>, </a:t>
            </a:r>
            <a:r>
              <a:rPr lang="ru-RU" dirty="0" err="1" smtClean="0"/>
              <a:t>тұтас дәнді нан</a:t>
            </a:r>
            <a:r>
              <a:rPr lang="ru-RU" dirty="0" smtClean="0"/>
              <a:t>, </a:t>
            </a:r>
            <a:r>
              <a:rPr lang="ru-RU" dirty="0" err="1" smtClean="0"/>
              <a:t>қантсыз үлпек</a:t>
            </a:r>
            <a:r>
              <a:rPr lang="ru-RU" dirty="0" err="1" smtClean="0"/>
              <a:t>; жұмыртқа, </a:t>
            </a:r>
            <a:r>
              <a:rPr lang="ru-RU" dirty="0" err="1" smtClean="0"/>
              <a:t>майсыз</a:t>
            </a:r>
            <a:r>
              <a:rPr lang="ru-RU" dirty="0" smtClean="0"/>
              <a:t> </a:t>
            </a:r>
            <a:r>
              <a:rPr lang="ru-RU" dirty="0" err="1" smtClean="0"/>
              <a:t>ет</a:t>
            </a:r>
            <a:r>
              <a:rPr lang="ru-RU" dirty="0" smtClean="0"/>
              <a:t>, </a:t>
            </a:r>
            <a:r>
              <a:rPr lang="ru-RU" dirty="0" err="1" smtClean="0"/>
              <a:t>қантсыз ашытылған сүт өнімдері</a:t>
            </a:r>
            <a:r>
              <a:rPr lang="ru-RU" dirty="0" err="1" smtClean="0"/>
              <a:t>, </a:t>
            </a:r>
            <a:r>
              <a:rPr lang="ru-RU" dirty="0" err="1" smtClean="0"/>
              <a:t>жемістер</a:t>
            </a:r>
            <a:r>
              <a:rPr lang="ru-RU" dirty="0" smtClean="0"/>
              <a:t> мен </a:t>
            </a:r>
            <a:r>
              <a:rPr lang="ru-RU" dirty="0" err="1" smtClean="0"/>
              <a:t>көкөністер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3357562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Балық, </a:t>
            </a:r>
            <a:r>
              <a:rPr lang="ru-RU" dirty="0" smtClean="0"/>
              <a:t>омлет, </a:t>
            </a:r>
            <a:r>
              <a:rPr lang="ru-RU" dirty="0" err="1" smtClean="0"/>
              <a:t>сүзбелі көмбеш, көкөніс </a:t>
            </a:r>
            <a:r>
              <a:rPr lang="ru-RU" dirty="0" smtClean="0"/>
              <a:t>салаты </a:t>
            </a:r>
            <a:r>
              <a:rPr lang="ru-RU" dirty="0" err="1" smtClean="0"/>
              <a:t>немесе</a:t>
            </a:r>
            <a:r>
              <a:rPr lang="ru-RU" dirty="0" smtClean="0"/>
              <a:t> </a:t>
            </a:r>
            <a:r>
              <a:rPr lang="ru-RU" dirty="0" err="1" smtClean="0"/>
              <a:t>бұқтырылған көкөністер </a:t>
            </a:r>
            <a:r>
              <a:rPr lang="ru-RU" dirty="0" smtClean="0"/>
              <a:t>(рагу, соте), </a:t>
            </a:r>
            <a:r>
              <a:rPr lang="ru-RU" dirty="0" err="1" smtClean="0"/>
              <a:t>жемістер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2428868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Сорпа</a:t>
            </a:r>
            <a:r>
              <a:rPr lang="ru-RU" dirty="0" smtClean="0"/>
              <a:t>, </a:t>
            </a:r>
            <a:r>
              <a:rPr lang="ru-RU" dirty="0" err="1" smtClean="0"/>
              <a:t>нәруызды құрамбөлік </a:t>
            </a:r>
            <a:r>
              <a:rPr lang="ru-RU" dirty="0" smtClean="0"/>
              <a:t>(</a:t>
            </a:r>
            <a:r>
              <a:rPr lang="ru-RU" dirty="0" err="1" smtClean="0"/>
              <a:t>ет</a:t>
            </a:r>
            <a:r>
              <a:rPr lang="ru-RU" dirty="0" smtClean="0"/>
              <a:t>, </a:t>
            </a:r>
            <a:r>
              <a:rPr lang="ru-RU" dirty="0" err="1" smtClean="0"/>
              <a:t>құс еті</a:t>
            </a:r>
            <a:r>
              <a:rPr lang="ru-RU" dirty="0" smtClean="0"/>
              <a:t> </a:t>
            </a:r>
            <a:r>
              <a:rPr lang="ru-RU" dirty="0" err="1" smtClean="0"/>
              <a:t>немесе</a:t>
            </a:r>
            <a:r>
              <a:rPr lang="ru-RU" dirty="0" smtClean="0"/>
              <a:t> </a:t>
            </a:r>
            <a:r>
              <a:rPr lang="ru-RU" dirty="0" err="1" smtClean="0"/>
              <a:t>балық</a:t>
            </a:r>
            <a:r>
              <a:rPr lang="ru-RU" dirty="0" smtClean="0"/>
              <a:t>), гарнир, </a:t>
            </a:r>
            <a:r>
              <a:rPr lang="ru-RU" dirty="0" err="1" smtClean="0"/>
              <a:t>көкөніс </a:t>
            </a:r>
            <a:r>
              <a:rPr lang="ru-RU" dirty="0" smtClean="0"/>
              <a:t>салаты</a:t>
            </a:r>
            <a:r>
              <a:rPr lang="ru-RU" dirty="0" smtClean="0"/>
              <a:t>, </a:t>
            </a:r>
            <a:r>
              <a:rPr lang="ru-RU" dirty="0" err="1" smtClean="0"/>
              <a:t>сусын</a:t>
            </a:r>
            <a:endParaRPr lang="ru-RU" dirty="0" smtClean="0"/>
          </a:p>
        </p:txBody>
      </p:sp>
      <p:sp>
        <p:nvSpPr>
          <p:cNvPr id="8" name="Стрелка вправо 7"/>
          <p:cNvSpPr/>
          <p:nvPr/>
        </p:nvSpPr>
        <p:spPr>
          <a:xfrm rot="19800718">
            <a:off x="3421972" y="2151086"/>
            <a:ext cx="950091" cy="226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1355359">
            <a:off x="4176074" y="2753171"/>
            <a:ext cx="474472" cy="327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505712">
            <a:off x="3285384" y="3983558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069848"/>
          </a:xfrm>
        </p:spPr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Дұрыс тамақтану қағидалары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428736"/>
            <a:ext cx="29289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ереже-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жеткіліктілік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толық құндылық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Тамақтану адамның жасын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жынысын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денсаулық жағдайын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физикалық белсенділікті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және басқа факторларды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ескере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тағамдық қажеттіліктерді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маңызды қоректік заттар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өнімдерді тұтынудың ұсынылатын мөлшерін қанағаттандыруы керек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5708" y="1824014"/>
            <a:ext cx="4962572" cy="403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8229600" cy="10668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Д</a:t>
            </a:r>
            <a:r>
              <a:rPr lang="kk-KZ" dirty="0" smtClean="0">
                <a:solidFill>
                  <a:srgbClr val="0070C0"/>
                </a:solidFill>
              </a:rPr>
              <a:t>ұрыс тамақтанудың ережелері: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r>
              <a:rPr lang="kk-KZ" dirty="0" smtClean="0"/>
              <a:t>рын</a:t>
            </a:r>
          </a:p>
          <a:p>
            <a:r>
              <a:rPr lang="kk-KZ" dirty="0" smtClean="0"/>
              <a:t>Уақыт</a:t>
            </a:r>
          </a:p>
          <a:p>
            <a:r>
              <a:rPr lang="kk-KZ" dirty="0" smtClean="0"/>
              <a:t>Сапа</a:t>
            </a:r>
          </a:p>
          <a:p>
            <a:r>
              <a:rPr lang="kk-KZ" dirty="0" smtClean="0"/>
              <a:t>Мөлшер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Picture 2" descr="Дұрыс тамақтану қағида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071678"/>
            <a:ext cx="5786478" cy="4389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0070C0"/>
                </a:solidFill>
              </a:rPr>
              <a:t>Дұрыс тамақтанудың негізгі шарттары: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 err="1" smtClean="0"/>
              <a:t>тағам компоненттерінің дұрыс қатынасы </a:t>
            </a:r>
            <a:r>
              <a:rPr lang="ru-RU" dirty="0" smtClean="0"/>
              <a:t>(</a:t>
            </a:r>
            <a:r>
              <a:rPr lang="ru-RU" dirty="0" err="1" smtClean="0"/>
              <a:t>белоктар</a:t>
            </a:r>
            <a:r>
              <a:rPr lang="ru-RU" dirty="0" smtClean="0"/>
              <a:t>, </a:t>
            </a:r>
            <a:r>
              <a:rPr lang="ru-RU" dirty="0" err="1" smtClean="0"/>
              <a:t>майлар</a:t>
            </a:r>
            <a:r>
              <a:rPr lang="ru-RU" dirty="0" smtClean="0"/>
              <a:t>, </a:t>
            </a:r>
            <a:r>
              <a:rPr lang="ru-RU" dirty="0" err="1" smtClean="0"/>
              <a:t>көмірсулар</a:t>
            </a:r>
            <a:r>
              <a:rPr lang="ru-RU" dirty="0" smtClean="0"/>
              <a:t>), орта </a:t>
            </a:r>
            <a:r>
              <a:rPr lang="ru-RU" dirty="0" err="1" smtClean="0"/>
              <a:t>есеппен</a:t>
            </a:r>
            <a:r>
              <a:rPr lang="ru-RU" dirty="0" smtClean="0"/>
              <a:t> 1: 1: 4</a:t>
            </a:r>
          </a:p>
          <a:p>
            <a:pPr lvl="0"/>
            <a:r>
              <a:rPr lang="ru-RU" dirty="0" err="1" smtClean="0"/>
              <a:t>тағам ағзаның аминқышқылдарына, полиқанықпаған </a:t>
            </a:r>
            <a:r>
              <a:rPr lang="ru-RU" dirty="0" smtClean="0"/>
              <a:t>май </a:t>
            </a:r>
            <a:r>
              <a:rPr lang="ru-RU" dirty="0" err="1" smtClean="0"/>
              <a:t>қышқылдарына</a:t>
            </a:r>
            <a:r>
              <a:rPr lang="ru-RU" dirty="0" smtClean="0"/>
              <a:t>, </a:t>
            </a:r>
            <a:r>
              <a:rPr lang="ru-RU" dirty="0" err="1" smtClean="0"/>
              <a:t>витаминдерге</a:t>
            </a:r>
            <a:r>
              <a:rPr lang="ru-RU" dirty="0" smtClean="0"/>
              <a:t>, </a:t>
            </a:r>
            <a:r>
              <a:rPr lang="ru-RU" dirty="0" err="1" smtClean="0"/>
              <a:t>микроэлементтерге</a:t>
            </a:r>
            <a:r>
              <a:rPr lang="ru-RU" dirty="0" smtClean="0"/>
              <a:t>, </a:t>
            </a:r>
            <a:r>
              <a:rPr lang="ru-RU" dirty="0" err="1" smtClean="0"/>
              <a:t>минералдарға</a:t>
            </a:r>
            <a:r>
              <a:rPr lang="ru-RU" dirty="0" smtClean="0"/>
              <a:t>, </a:t>
            </a:r>
            <a:r>
              <a:rPr lang="ru-RU" dirty="0" err="1" smtClean="0"/>
              <a:t>суға деген</a:t>
            </a:r>
            <a:r>
              <a:rPr lang="ru-RU" dirty="0" smtClean="0"/>
              <a:t> </a:t>
            </a:r>
            <a:r>
              <a:rPr lang="ru-RU" dirty="0" err="1" smtClean="0"/>
              <a:t>қажеттілігін қанағаттандыруы керек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калориялылығы, </a:t>
            </a:r>
            <a:r>
              <a:rPr lang="ru-RU" dirty="0" smtClean="0"/>
              <a:t>ал </a:t>
            </a:r>
            <a:r>
              <a:rPr lang="ru-RU" dirty="0" err="1" smtClean="0"/>
              <a:t>тұтынылатын </a:t>
            </a:r>
            <a:r>
              <a:rPr lang="ru-RU" dirty="0" smtClean="0"/>
              <a:t>калория </a:t>
            </a:r>
            <a:r>
              <a:rPr lang="ru-RU" dirty="0" err="1" smtClean="0"/>
              <a:t>мөлшері жынысына</a:t>
            </a:r>
            <a:r>
              <a:rPr lang="ru-RU" dirty="0" smtClean="0"/>
              <a:t>, </a:t>
            </a:r>
            <a:r>
              <a:rPr lang="ru-RU" dirty="0" err="1" smtClean="0"/>
              <a:t>жасына</a:t>
            </a:r>
            <a:r>
              <a:rPr lang="ru-RU" dirty="0" smtClean="0"/>
              <a:t>, </a:t>
            </a:r>
            <a:r>
              <a:rPr lang="ru-RU" dirty="0" err="1" smtClean="0"/>
              <a:t>жеке</a:t>
            </a:r>
            <a:r>
              <a:rPr lang="ru-RU" dirty="0" smtClean="0"/>
              <a:t> </a:t>
            </a:r>
            <a:r>
              <a:rPr lang="ru-RU" dirty="0" err="1" smtClean="0"/>
              <a:t>физиологиялық ерекшеліктеріне</a:t>
            </a:r>
            <a:r>
              <a:rPr lang="ru-RU" dirty="0" smtClean="0"/>
              <a:t>, </a:t>
            </a:r>
            <a:r>
              <a:rPr lang="ru-RU" dirty="0" err="1" smtClean="0"/>
              <a:t>өмір салтына</a:t>
            </a:r>
            <a:r>
              <a:rPr lang="ru-RU" dirty="0" smtClean="0"/>
              <a:t>, </a:t>
            </a:r>
            <a:r>
              <a:rPr lang="ru-RU" dirty="0" err="1" smtClean="0"/>
              <a:t>белгілі</a:t>
            </a:r>
            <a:r>
              <a:rPr lang="ru-RU" dirty="0" smtClean="0"/>
              <a:t> </a:t>
            </a:r>
            <a:r>
              <a:rPr lang="ru-RU" dirty="0" err="1" smtClean="0"/>
              <a:t>бір</a:t>
            </a:r>
            <a:r>
              <a:rPr lang="ru-RU" dirty="0" smtClean="0"/>
              <a:t> </a:t>
            </a:r>
            <a:r>
              <a:rPr lang="ru-RU" dirty="0" err="1" smtClean="0"/>
              <a:t>адамның жұмысының сипатына</a:t>
            </a:r>
            <a:r>
              <a:rPr lang="ru-RU" dirty="0" smtClean="0"/>
              <a:t> </a:t>
            </a:r>
            <a:r>
              <a:rPr lang="ru-RU" dirty="0" err="1" smtClean="0"/>
              <a:t>байланысты</a:t>
            </a:r>
            <a:r>
              <a:rPr lang="ru-RU" dirty="0" smtClean="0"/>
              <a:t> энергия </a:t>
            </a:r>
            <a:r>
              <a:rPr lang="ru-RU" dirty="0" err="1" smtClean="0"/>
              <a:t>шығындарын жабуы</a:t>
            </a:r>
            <a:r>
              <a:rPr lang="ru-RU" dirty="0" smtClean="0"/>
              <a:t> </a:t>
            </a:r>
            <a:r>
              <a:rPr lang="ru-RU" dirty="0" err="1" smtClean="0"/>
              <a:t>керек</a:t>
            </a:r>
            <a:r>
              <a:rPr lang="ru-RU" dirty="0" smtClean="0"/>
              <a:t>;</a:t>
            </a:r>
          </a:p>
          <a:p>
            <a:r>
              <a:rPr lang="kk-KZ" dirty="0" smtClean="0"/>
              <a:t>Сан</a:t>
            </a:r>
            <a:r>
              <a:rPr lang="ru-RU" dirty="0" smtClean="0"/>
              <a:t>-</a:t>
            </a:r>
            <a:r>
              <a:rPr lang="kk-KZ" dirty="0" smtClean="0"/>
              <a:t>гигиеналық талаптар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229600" cy="1066800"/>
          </a:xfrm>
        </p:spPr>
        <p:txBody>
          <a:bodyPr/>
          <a:lstStyle/>
          <a:p>
            <a:r>
              <a:rPr lang="kk-KZ" dirty="0" smtClean="0"/>
              <a:t>нәруыздар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714488"/>
            <a:ext cx="7329510" cy="4860048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Нәруыздар </a:t>
            </a:r>
            <a:r>
              <a:rPr lang="ru-RU" dirty="0" smtClean="0"/>
              <a:t>(</a:t>
            </a:r>
            <a:r>
              <a:rPr lang="ru-RU" dirty="0" err="1" smtClean="0"/>
              <a:t>протеиндер</a:t>
            </a:r>
            <a:r>
              <a:rPr lang="ru-RU" dirty="0" smtClean="0"/>
              <a:t>) организм </a:t>
            </a:r>
            <a:r>
              <a:rPr lang="ru-RU" dirty="0" err="1" smtClean="0"/>
              <a:t>жасушалары</a:t>
            </a:r>
            <a:r>
              <a:rPr lang="ru-RU" dirty="0" smtClean="0"/>
              <a:t> </a:t>
            </a:r>
            <a:r>
              <a:rPr lang="ru-RU" dirty="0" err="1" smtClean="0"/>
              <a:t>үшін негізгі</a:t>
            </a:r>
            <a:r>
              <a:rPr lang="ru-RU" dirty="0" smtClean="0"/>
              <a:t> </a:t>
            </a:r>
            <a:r>
              <a:rPr lang="ru-RU" dirty="0" err="1" smtClean="0"/>
              <a:t>құрылыс </a:t>
            </a:r>
            <a:r>
              <a:rPr lang="ru-RU" dirty="0" smtClean="0"/>
              <a:t>материалы </a:t>
            </a:r>
            <a:r>
              <a:rPr lang="ru-RU" dirty="0" err="1" smtClean="0"/>
              <a:t>болып</a:t>
            </a:r>
            <a:r>
              <a:rPr lang="ru-RU" dirty="0" smtClean="0"/>
              <a:t> </a:t>
            </a:r>
            <a:r>
              <a:rPr lang="ru-RU" dirty="0" err="1" smtClean="0"/>
              <a:t>табылады</a:t>
            </a:r>
            <a:r>
              <a:rPr lang="ru-RU" dirty="0" smtClean="0"/>
              <a:t>. </a:t>
            </a:r>
            <a:r>
              <a:rPr lang="ru-RU" dirty="0" err="1" smtClean="0"/>
              <a:t>Қарқынды психикалық жұмыс кезінде</a:t>
            </a:r>
            <a:r>
              <a:rPr lang="ru-RU" dirty="0" smtClean="0"/>
              <a:t> </a:t>
            </a:r>
            <a:r>
              <a:rPr lang="ru-RU" dirty="0" err="1" smtClean="0"/>
              <a:t>ақуызға деген</a:t>
            </a:r>
            <a:r>
              <a:rPr lang="ru-RU" dirty="0" smtClean="0"/>
              <a:t> </a:t>
            </a:r>
            <a:r>
              <a:rPr lang="ru-RU" dirty="0" err="1" smtClean="0"/>
              <a:t>қажеттілік 10</a:t>
            </a:r>
            <a:r>
              <a:rPr lang="ru-RU" dirty="0" err="1" smtClean="0"/>
              <a:t>%-ғаартады.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solidFill>
                  <a:srgbClr val="FF0000"/>
                </a:solidFill>
              </a:rPr>
              <a:t>Нәруыздардың тапшылығы өсудің тежелуіне,инфекцияларға төзімділіктің төмендеуіне және қолайсыз сыртқы факторлардың әсеріне, жыныстық дамудың бұзылыстарына, анемияға әкеледі</a:t>
            </a:r>
            <a:r>
              <a:rPr lang="ru-RU" dirty="0" err="1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857628"/>
            <a:ext cx="1428760" cy="18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0668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Н</a:t>
            </a:r>
            <a:r>
              <a:rPr lang="kk-KZ" dirty="0" smtClean="0">
                <a:solidFill>
                  <a:srgbClr val="0070C0"/>
                </a:solidFill>
              </a:rPr>
              <a:t>әруыздар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643050"/>
            <a:ext cx="8058708" cy="49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Дұрыс тамақтану бойынша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ұсыныстар</a:t>
            </a:r>
            <a:r>
              <a:rPr lang="ru-RU" b="1" dirty="0" err="1" smtClean="0">
                <a:solidFill>
                  <a:srgbClr val="0070C0"/>
                </a:solidFill>
              </a:rPr>
              <a:t>: </a:t>
            </a:r>
            <a:r>
              <a:rPr lang="ru-RU" b="1" dirty="0" err="1" smtClean="0">
                <a:solidFill>
                  <a:srgbClr val="0070C0"/>
                </a:solidFill>
              </a:rPr>
              <a:t>балық және ет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14686"/>
            <a:ext cx="214314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286124"/>
            <a:ext cx="2214578" cy="14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10" y="4929198"/>
            <a:ext cx="38576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Балық-жүрек-қантамырлары ауруларының дамуын</a:t>
            </a:r>
            <a:r>
              <a:rPr lang="ru-RU" sz="1600" dirty="0" smtClean="0"/>
              <a:t> </a:t>
            </a:r>
            <a:r>
              <a:rPr lang="ru-RU" sz="1600" dirty="0" err="1" smtClean="0"/>
              <a:t>болдыртпауға көмектесетін толық құнды нәруыздың</a:t>
            </a:r>
            <a:r>
              <a:rPr lang="ru-RU" sz="1600" dirty="0" err="1" smtClean="0"/>
              <a:t>, </a:t>
            </a:r>
            <a:r>
              <a:rPr lang="ru-RU" sz="1600" dirty="0" err="1" smtClean="0"/>
              <a:t>дәрумендер </a:t>
            </a:r>
            <a:r>
              <a:rPr lang="ru-RU" sz="1600" dirty="0" smtClean="0"/>
              <a:t>мен </a:t>
            </a:r>
            <a:r>
              <a:rPr lang="ru-RU" sz="1600" dirty="0" err="1" smtClean="0"/>
              <a:t>минералдардың</a:t>
            </a:r>
            <a:r>
              <a:rPr lang="ru-RU" sz="1600" dirty="0" smtClean="0"/>
              <a:t>, </a:t>
            </a:r>
            <a:r>
              <a:rPr lang="ru-RU" sz="1600" dirty="0" err="1" smtClean="0"/>
              <a:t>сондай-ақ </a:t>
            </a:r>
            <a:r>
              <a:rPr lang="ru-RU" sz="1600" dirty="0" smtClean="0"/>
              <a:t>омега-3 </a:t>
            </a:r>
            <a:r>
              <a:rPr lang="ru-RU" sz="1600" dirty="0" smtClean="0"/>
              <a:t>май </a:t>
            </a:r>
            <a:r>
              <a:rPr lang="ru-RU" sz="1600" dirty="0" err="1" smtClean="0"/>
              <a:t>қышқылдарының жақсы көзі болып</a:t>
            </a:r>
            <a:r>
              <a:rPr lang="ru-RU" sz="1600" dirty="0" smtClean="0"/>
              <a:t> </a:t>
            </a:r>
            <a:r>
              <a:rPr lang="ru-RU" sz="1600" dirty="0" err="1" smtClean="0"/>
              <a:t>табылады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1928802"/>
            <a:ext cx="307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Қызыл және өңделген ет</a:t>
            </a:r>
            <a:r>
              <a:rPr lang="ru-RU" b="1" dirty="0" smtClean="0"/>
              <a:t> </a:t>
            </a:r>
            <a:r>
              <a:rPr lang="ru-RU" b="1" dirty="0" err="1" smtClean="0"/>
              <a:t>мөлшерін азайту</a:t>
            </a:r>
            <a:r>
              <a:rPr lang="ru-RU" b="1" dirty="0" smtClean="0"/>
              <a:t> </a:t>
            </a:r>
            <a:r>
              <a:rPr lang="ru-RU" b="1" dirty="0" err="1" smtClean="0"/>
              <a:t>қажеттілігі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07167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Балықты аптасына</a:t>
            </a:r>
            <a:r>
              <a:rPr lang="ru-RU" b="1" dirty="0" smtClean="0"/>
              <a:t> 2рет </a:t>
            </a:r>
            <a:r>
              <a:rPr lang="ru-RU" b="1" dirty="0" err="1" smtClean="0"/>
              <a:t>тұтыну қажет</a:t>
            </a:r>
            <a:r>
              <a:rPr lang="ru-RU" b="1" dirty="0" smtClean="0"/>
              <a:t>, </a:t>
            </a:r>
            <a:r>
              <a:rPr lang="ru-RU" b="1" dirty="0" err="1" smtClean="0"/>
              <a:t>соның ішінде</a:t>
            </a:r>
            <a:r>
              <a:rPr lang="ru-RU" b="1" dirty="0" smtClean="0"/>
              <a:t> </a:t>
            </a:r>
            <a:r>
              <a:rPr lang="ru-RU" b="1" dirty="0" err="1" smtClean="0"/>
              <a:t>теңіз балықтарының майлы</a:t>
            </a:r>
            <a:r>
              <a:rPr lang="ru-RU" b="1" dirty="0" smtClean="0"/>
              <a:t> </a:t>
            </a:r>
            <a:r>
              <a:rPr lang="ru-RU" b="1" dirty="0" err="1" smtClean="0"/>
              <a:t>сұрыптарын тұтыну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928935"/>
            <a:ext cx="342902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214942" y="4929198"/>
            <a:ext cx="3500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Қызыл және өңделген етті</a:t>
            </a:r>
            <a:r>
              <a:rPr lang="ru-RU" dirty="0" smtClean="0"/>
              <a:t>(бекон</a:t>
            </a:r>
            <a:r>
              <a:rPr lang="ru-RU" dirty="0" smtClean="0"/>
              <a:t>, ветчина, </a:t>
            </a:r>
            <a:r>
              <a:rPr lang="ru-RU" dirty="0" err="1" smtClean="0"/>
              <a:t>шұжық,</a:t>
            </a:r>
            <a:r>
              <a:rPr lang="ru-RU" dirty="0" smtClean="0"/>
              <a:t> </a:t>
            </a:r>
            <a:r>
              <a:rPr lang="en-US" dirty="0" smtClean="0"/>
              <a:t>c</a:t>
            </a:r>
            <a:r>
              <a:rPr lang="ru-RU" dirty="0" err="1" smtClean="0"/>
              <a:t>арделька</a:t>
            </a:r>
            <a:r>
              <a:rPr lang="ru-RU" dirty="0" smtClean="0"/>
              <a:t>, </a:t>
            </a:r>
            <a:r>
              <a:rPr lang="ru-RU" dirty="0" err="1" smtClean="0"/>
              <a:t>етконсервілері</a:t>
            </a:r>
            <a:r>
              <a:rPr lang="ru-RU" dirty="0" smtClean="0"/>
              <a:t>) </a:t>
            </a:r>
            <a:r>
              <a:rPr lang="ru-RU" dirty="0" err="1" smtClean="0"/>
              <a:t>тұтыну қатерлі ісік</a:t>
            </a:r>
            <a:r>
              <a:rPr lang="ru-RU" dirty="0" smtClean="0"/>
              <a:t> </a:t>
            </a:r>
            <a:r>
              <a:rPr lang="ru-RU" dirty="0" err="1" smtClean="0"/>
              <a:t>қаупін арттырады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928670"/>
            <a:ext cx="7329510" cy="564586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 smtClean="0"/>
              <a:t>Майлар</a:t>
            </a:r>
            <a:r>
              <a:rPr lang="ru-RU" b="1" dirty="0" smtClean="0"/>
              <a:t> (</a:t>
            </a:r>
            <a:r>
              <a:rPr lang="ru-RU" b="1" dirty="0" err="1" smtClean="0"/>
              <a:t>липидтер</a:t>
            </a:r>
            <a:r>
              <a:rPr lang="ru-RU" b="1" dirty="0" smtClean="0"/>
              <a:t>) </a:t>
            </a:r>
            <a:r>
              <a:rPr lang="ru-RU" b="1" dirty="0" err="1" smtClean="0"/>
              <a:t>жасушалардың, мүшелер </a:t>
            </a:r>
            <a:r>
              <a:rPr lang="ru-RU" b="1" dirty="0" smtClean="0"/>
              <a:t>мен </a:t>
            </a:r>
            <a:r>
              <a:rPr lang="ru-RU" b="1" dirty="0" err="1" smtClean="0"/>
              <a:t>тіндердің маңызды</a:t>
            </a:r>
            <a:r>
              <a:rPr lang="ru-RU" b="1" dirty="0" smtClean="0"/>
              <a:t>"</a:t>
            </a:r>
            <a:r>
              <a:rPr lang="ru-RU" b="1" dirty="0" err="1" smtClean="0"/>
              <a:t>құрылыс</a:t>
            </a:r>
            <a:r>
              <a:rPr lang="ru-RU" b="1" dirty="0" smtClean="0"/>
              <a:t>"</a:t>
            </a:r>
            <a:r>
              <a:rPr lang="ru-RU" b="1" dirty="0" err="1" smtClean="0"/>
              <a:t>элементтері</a:t>
            </a:r>
            <a:r>
              <a:rPr lang="ru-RU" b="1" dirty="0" smtClean="0"/>
              <a:t> </a:t>
            </a:r>
            <a:r>
              <a:rPr lang="ru-RU" b="1" dirty="0" err="1" smtClean="0"/>
              <a:t>болып</a:t>
            </a:r>
            <a:r>
              <a:rPr lang="ru-RU" b="1" dirty="0" smtClean="0"/>
              <a:t> </a:t>
            </a:r>
            <a:r>
              <a:rPr lang="ru-RU" b="1" dirty="0" err="1" smtClean="0"/>
              <a:t>табылады</a:t>
            </a:r>
            <a:r>
              <a:rPr lang="ru-RU" b="1" dirty="0" smtClean="0"/>
              <a:t>. </a:t>
            </a:r>
            <a:r>
              <a:rPr lang="ru-RU" b="1" dirty="0" err="1" smtClean="0"/>
              <a:t>Олар</a:t>
            </a:r>
            <a:r>
              <a:rPr lang="ru-RU" b="1" dirty="0" smtClean="0"/>
              <a:t> </a:t>
            </a:r>
            <a:r>
              <a:rPr lang="ru-RU" b="1" dirty="0" err="1" smtClean="0"/>
              <a:t>көмірсулардан кейінгі</a:t>
            </a:r>
            <a:r>
              <a:rPr lang="ru-RU" b="1" dirty="0" smtClean="0"/>
              <a:t> </a:t>
            </a:r>
            <a:r>
              <a:rPr lang="ru-RU" b="1" dirty="0" err="1" smtClean="0"/>
              <a:t>екінші</a:t>
            </a:r>
            <a:r>
              <a:rPr lang="ru-RU" b="1" dirty="0" smtClean="0"/>
              <a:t> </a:t>
            </a:r>
            <a:r>
              <a:rPr lang="ru-RU" b="1" dirty="0" err="1" smtClean="0"/>
              <a:t>маңызды </a:t>
            </a:r>
            <a:r>
              <a:rPr lang="ru-RU" b="1" dirty="0" smtClean="0"/>
              <a:t>энергия </a:t>
            </a:r>
            <a:r>
              <a:rPr lang="ru-RU" b="1" dirty="0" err="1" smtClean="0"/>
              <a:t>көзі болып</a:t>
            </a:r>
            <a:r>
              <a:rPr lang="ru-RU" b="1" dirty="0" smtClean="0"/>
              <a:t> </a:t>
            </a:r>
            <a:r>
              <a:rPr lang="ru-RU" b="1" dirty="0" err="1" smtClean="0"/>
              <a:t>табылады</a:t>
            </a:r>
            <a:r>
              <a:rPr lang="ru-RU" b="1" dirty="0" smtClean="0"/>
              <a:t>, </a:t>
            </a:r>
            <a:r>
              <a:rPr lang="ru-RU" b="1" dirty="0" err="1" smtClean="0"/>
              <a:t>олар</a:t>
            </a:r>
            <a:r>
              <a:rPr lang="ru-RU" b="1" dirty="0" smtClean="0"/>
              <a:t> су, </a:t>
            </a:r>
            <a:r>
              <a:rPr lang="ru-RU" b="1" dirty="0" err="1" smtClean="0"/>
              <a:t>тұздар, қант және басқа заттардың жасушаларына</a:t>
            </a:r>
            <a:r>
              <a:rPr lang="ru-RU" b="1" dirty="0" smtClean="0"/>
              <a:t> </a:t>
            </a:r>
            <a:r>
              <a:rPr lang="ru-RU" b="1" dirty="0" err="1" smtClean="0"/>
              <a:t>енуіне</a:t>
            </a:r>
            <a:r>
              <a:rPr lang="ru-RU" b="1" dirty="0" smtClean="0"/>
              <a:t>, </a:t>
            </a:r>
            <a:r>
              <a:rPr lang="ru-RU" b="1" dirty="0" err="1" smtClean="0"/>
              <a:t>сондай-ақ олардан</a:t>
            </a:r>
            <a:r>
              <a:rPr lang="ru-RU" b="1" dirty="0" smtClean="0"/>
              <a:t> метаболизм </a:t>
            </a:r>
            <a:r>
              <a:rPr lang="ru-RU" b="1" dirty="0" err="1" smtClean="0"/>
              <a:t>өнімдерін шығаруға ықпал етеді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err="1" smtClean="0">
                <a:solidFill>
                  <a:srgbClr val="FF0000"/>
                </a:solidFill>
              </a:rPr>
              <a:t>Майлардың жетіспеушілігі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баланың қалыпты өсуі </a:t>
            </a:r>
            <a:r>
              <a:rPr lang="ru-RU" b="1" dirty="0" smtClean="0">
                <a:solidFill>
                  <a:srgbClr val="FF0000"/>
                </a:solidFill>
              </a:rPr>
              <a:t>мен </a:t>
            </a:r>
            <a:r>
              <a:rPr lang="ru-RU" b="1" dirty="0" err="1" smtClean="0">
                <a:solidFill>
                  <a:srgbClr val="FF0000"/>
                </a:solidFill>
              </a:rPr>
              <a:t>дамуының кешеуілдеуіне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иммунитеттің төмендеуіне және жиі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суық тиюге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әкеледі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256"/>
            <a:ext cx="15335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estemesova-shu.mektebi.kz/uploads/posts/2019-02/1549512659_darumen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286808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066800"/>
          </a:xfrm>
        </p:spPr>
        <p:txBody>
          <a:bodyPr/>
          <a:lstStyle/>
          <a:p>
            <a:r>
              <a:rPr lang="ru-RU" b="1" dirty="0" err="1" smtClean="0"/>
              <a:t>Майлар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572560" cy="52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35824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150019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 smtClean="0"/>
              <a:t>Дұрыс тамақтану негізі-</a:t>
            </a:r>
            <a:r>
              <a:rPr lang="ru-RU" b="1" dirty="0" err="1" smtClean="0">
                <a:solidFill>
                  <a:srgbClr val="FF0000"/>
                </a:solidFill>
              </a:rPr>
              <a:t>күрделі көмірсулар</a:t>
            </a:r>
            <a:r>
              <a:rPr lang="ru-RU" b="1" dirty="0" err="1" smtClean="0"/>
              <a:t>: тұтас дәнді дақылдар </a:t>
            </a:r>
            <a:r>
              <a:rPr lang="ru-RU" b="1" dirty="0" smtClean="0"/>
              <a:t>(тары, </a:t>
            </a:r>
            <a:r>
              <a:rPr lang="ru-RU" b="1" dirty="0" err="1" smtClean="0"/>
              <a:t>сұлы, тұтас бидай</a:t>
            </a:r>
            <a:r>
              <a:rPr lang="ru-RU" b="1" dirty="0" smtClean="0"/>
              <a:t>, </a:t>
            </a:r>
            <a:r>
              <a:rPr lang="ru-RU" b="1" dirty="0" err="1" smtClean="0"/>
              <a:t>арпа</a:t>
            </a:r>
            <a:r>
              <a:rPr lang="ru-RU" b="1" dirty="0" smtClean="0"/>
              <a:t> </a:t>
            </a:r>
            <a:r>
              <a:rPr lang="ru-RU" b="1" dirty="0" err="1" smtClean="0"/>
              <a:t>және қоңыр күріш</a:t>
            </a:r>
            <a:r>
              <a:rPr lang="ru-RU" b="1" dirty="0" smtClean="0"/>
              <a:t>), </a:t>
            </a:r>
            <a:r>
              <a:rPr lang="ru-RU" b="1" dirty="0" err="1" smtClean="0"/>
              <a:t>соның ішінде</a:t>
            </a:r>
            <a:r>
              <a:rPr lang="ru-RU" b="1" dirty="0" smtClean="0"/>
              <a:t> </a:t>
            </a:r>
            <a:r>
              <a:rPr lang="ru-RU" b="1" dirty="0" err="1" smtClean="0"/>
              <a:t>қара нан</a:t>
            </a:r>
            <a:r>
              <a:rPr lang="ru-RU" b="1" dirty="0" smtClean="0"/>
              <a:t> </a:t>
            </a:r>
            <a:r>
              <a:rPr lang="ru-RU" b="1" dirty="0" err="1" smtClean="0"/>
              <a:t>және тұтас бидай</a:t>
            </a:r>
            <a:r>
              <a:rPr lang="ru-RU" b="1" dirty="0" smtClean="0"/>
              <a:t> макароны, </a:t>
            </a:r>
            <a:r>
              <a:rPr lang="ru-RU" b="1" dirty="0" err="1" smtClean="0"/>
              <a:t>бұршақ дақылдары, көкөністер-жемістер.</a:t>
            </a:r>
            <a:r>
              <a:rPr lang="ru-RU" b="1" dirty="0" smtClean="0"/>
              <a:t> </a:t>
            </a:r>
            <a:r>
              <a:rPr lang="ru-RU" b="1" dirty="0" err="1" smtClean="0"/>
              <a:t>Сонымен</a:t>
            </a:r>
            <a:r>
              <a:rPr lang="ru-RU" b="1" dirty="0" smtClean="0"/>
              <a:t> </a:t>
            </a:r>
            <a:r>
              <a:rPr lang="ru-RU" b="1" dirty="0" err="1" smtClean="0"/>
              <a:t>қатар,бұл тағамдарда нәруыздар, дәрумендер, минералдар</a:t>
            </a:r>
            <a:r>
              <a:rPr lang="ru-RU" b="1" dirty="0" smtClean="0"/>
              <a:t> </a:t>
            </a:r>
            <a:r>
              <a:rPr lang="ru-RU" b="1" dirty="0" err="1" smtClean="0"/>
              <a:t>және табиғи талшықтар болады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714620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Көмірсулар-</a:t>
            </a:r>
            <a:r>
              <a:rPr lang="ru-RU" dirty="0" err="1" smtClean="0"/>
              <a:t>бұл рационның жалпы</a:t>
            </a:r>
            <a:r>
              <a:rPr lang="ru-RU" dirty="0" smtClean="0"/>
              <a:t> </a:t>
            </a:r>
            <a:r>
              <a:rPr lang="ru-RU" dirty="0" err="1" smtClean="0"/>
              <a:t>калориясының жартысын</a:t>
            </a:r>
            <a:r>
              <a:rPr lang="ru-RU" dirty="0" smtClean="0"/>
              <a:t> </a:t>
            </a:r>
            <a:r>
              <a:rPr lang="ru-RU" dirty="0" err="1" smtClean="0"/>
              <a:t>қамтамасыз ететін</a:t>
            </a:r>
            <a:r>
              <a:rPr lang="ru-RU" dirty="0" smtClean="0"/>
              <a:t> организм </a:t>
            </a:r>
            <a:r>
              <a:rPr lang="ru-RU" dirty="0" err="1" smtClean="0"/>
              <a:t>үшін негізгі</a:t>
            </a:r>
            <a:r>
              <a:rPr lang="ru-RU" dirty="0" smtClean="0"/>
              <a:t> энергия </a:t>
            </a:r>
            <a:r>
              <a:rPr lang="ru-RU" dirty="0" err="1" smtClean="0"/>
              <a:t>көзі</a:t>
            </a:r>
            <a:r>
              <a:rPr lang="ru-RU" dirty="0" smtClean="0"/>
              <a:t>. </a:t>
            </a:r>
            <a:r>
              <a:rPr lang="ru-RU" dirty="0" err="1" smtClean="0"/>
              <a:t>Оңай сіңетін көмірсулар(тазартылған </a:t>
            </a:r>
            <a:r>
              <a:rPr lang="ru-RU" dirty="0" smtClean="0"/>
              <a:t>)глюкоза сахароза, </a:t>
            </a:r>
            <a:r>
              <a:rPr lang="ru-RU" dirty="0" err="1" smtClean="0"/>
              <a:t>қанға өте </a:t>
            </a:r>
            <a:r>
              <a:rPr lang="ru-RU" dirty="0" smtClean="0"/>
              <a:t>тез </a:t>
            </a:r>
            <a:r>
              <a:rPr lang="ru-RU" dirty="0" err="1" smtClean="0"/>
              <a:t>сіңеді және тез</a:t>
            </a:r>
            <a:r>
              <a:rPr lang="ru-RU" dirty="0" smtClean="0"/>
              <a:t> </a:t>
            </a:r>
            <a:r>
              <a:rPr lang="ru-RU" dirty="0" err="1" smtClean="0"/>
              <a:t>ыдырайды</a:t>
            </a:r>
            <a:r>
              <a:rPr lang="ru-RU" dirty="0" smtClean="0"/>
              <a:t>, энергия </a:t>
            </a:r>
            <a:r>
              <a:rPr lang="ru-RU" dirty="0" err="1" smtClean="0"/>
              <a:t>береді</a:t>
            </a:r>
            <a:r>
              <a:rPr lang="ru-RU" dirty="0" smtClean="0"/>
              <a:t>, </a:t>
            </a:r>
            <a:r>
              <a:rPr lang="ru-RU" dirty="0" err="1" smtClean="0"/>
              <a:t>аштықты тезбасады</a:t>
            </a:r>
            <a:r>
              <a:rPr lang="ru-RU" dirty="0" smtClean="0"/>
              <a:t> (</a:t>
            </a:r>
            <a:r>
              <a:rPr lang="ru-RU" dirty="0" err="1" smtClean="0"/>
              <a:t>кәмпиттер</a:t>
            </a:r>
            <a:r>
              <a:rPr lang="ru-RU" dirty="0" smtClean="0"/>
              <a:t>,</a:t>
            </a:r>
            <a:r>
              <a:rPr lang="ru-RU" dirty="0" err="1" smtClean="0"/>
              <a:t>сүттішоколад</a:t>
            </a:r>
            <a:r>
              <a:rPr lang="ru-RU" dirty="0" smtClean="0"/>
              <a:t>). </a:t>
            </a:r>
            <a:r>
              <a:rPr lang="ru-RU" dirty="0" err="1" smtClean="0"/>
              <a:t>Оларды</a:t>
            </a:r>
            <a:r>
              <a:rPr lang="ru-RU" dirty="0" smtClean="0"/>
              <a:t> </a:t>
            </a:r>
            <a:r>
              <a:rPr lang="ru-RU" dirty="0" err="1" smtClean="0"/>
              <a:t>шамадан</a:t>
            </a:r>
            <a:r>
              <a:rPr lang="ru-RU" dirty="0" smtClean="0"/>
              <a:t> </a:t>
            </a:r>
            <a:r>
              <a:rPr lang="ru-RU" dirty="0" err="1" smtClean="0"/>
              <a:t>тыс</a:t>
            </a:r>
            <a:r>
              <a:rPr lang="ru-RU" dirty="0" smtClean="0"/>
              <a:t> </a:t>
            </a:r>
            <a:r>
              <a:rPr lang="ru-RU" dirty="0" err="1" smtClean="0"/>
              <a:t>қолданған кезде</a:t>
            </a:r>
            <a:r>
              <a:rPr lang="ru-RU" dirty="0" smtClean="0"/>
              <a:t> </a:t>
            </a:r>
            <a:r>
              <a:rPr lang="ru-RU" dirty="0" err="1" smtClean="0"/>
              <a:t>семіздік</a:t>
            </a:r>
            <a:r>
              <a:rPr lang="ru-RU" dirty="0" smtClean="0"/>
              <a:t>, </a:t>
            </a:r>
            <a:r>
              <a:rPr lang="ru-RU" dirty="0" err="1" smtClean="0"/>
              <a:t>қант диабеті</a:t>
            </a:r>
            <a:r>
              <a:rPr lang="ru-RU" dirty="0" smtClean="0"/>
              <a:t>, </a:t>
            </a:r>
            <a:r>
              <a:rPr lang="ru-RU" dirty="0" err="1" smtClean="0"/>
              <a:t>тіс</a:t>
            </a:r>
            <a:r>
              <a:rPr lang="ru-RU" dirty="0" smtClean="0"/>
              <a:t> </a:t>
            </a:r>
            <a:r>
              <a:rPr lang="ru-RU" dirty="0" err="1" smtClean="0"/>
              <a:t>кариесінің </a:t>
            </a:r>
            <a:r>
              <a:rPr lang="ru-RU" dirty="0" smtClean="0"/>
              <a:t>даму </a:t>
            </a:r>
            <a:r>
              <a:rPr lang="ru-RU" dirty="0" err="1" smtClean="0"/>
              <a:t>қаупі артады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5074" y="2928934"/>
            <a:ext cx="2571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Көмірсулардың жеткіліксіздігі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созылмалы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шаршағыштыққа, бастың ауруына</a:t>
            </a:r>
            <a:r>
              <a:rPr lang="ru-RU" dirty="0" smtClean="0">
                <a:solidFill>
                  <a:srgbClr val="0070C0"/>
                </a:solidFill>
              </a:rPr>
              <a:t>, </a:t>
            </a:r>
            <a:r>
              <a:rPr lang="ru-RU" dirty="0" err="1" smtClean="0">
                <a:solidFill>
                  <a:srgbClr val="0070C0"/>
                </a:solidFill>
              </a:rPr>
              <a:t>көңіл-күйдің өзгеруіне, іштің кебуіне</a:t>
            </a:r>
            <a:r>
              <a:rPr lang="ru-RU" dirty="0" smtClean="0">
                <a:solidFill>
                  <a:srgbClr val="0070C0"/>
                </a:solidFill>
              </a:rPr>
              <a:t>, ал </a:t>
            </a:r>
            <a:r>
              <a:rPr lang="ru-RU" dirty="0" err="1" smtClean="0">
                <a:solidFill>
                  <a:srgbClr val="0070C0"/>
                </a:solidFill>
              </a:rPr>
              <a:t>артық мөлшері</a:t>
            </a:r>
            <a:r>
              <a:rPr lang="ru-RU" dirty="0" smtClean="0">
                <a:solidFill>
                  <a:srgbClr val="0070C0"/>
                </a:solidFill>
              </a:rPr>
              <a:t>–</a:t>
            </a:r>
            <a:r>
              <a:rPr lang="ru-RU" dirty="0" err="1" smtClean="0">
                <a:solidFill>
                  <a:srgbClr val="0070C0"/>
                </a:solidFill>
              </a:rPr>
              <a:t>семіздікке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әкеледі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428868"/>
            <a:ext cx="15335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Дұрыс тамақтану қағида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8572560" cy="44958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57232"/>
            <a:ext cx="8229600" cy="1066800"/>
          </a:xfrm>
        </p:spPr>
        <p:txBody>
          <a:bodyPr/>
          <a:lstStyle/>
          <a:p>
            <a:r>
              <a:rPr lang="kk-KZ" dirty="0" smtClean="0"/>
              <a:t>Назарларыңызға рахмет!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857232"/>
            <a:ext cx="4948235" cy="558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4186238" cy="5002924"/>
          </a:xfrm>
        </p:spPr>
        <p:txBody>
          <a:bodyPr>
            <a:normAutofit fontScale="92500"/>
          </a:bodyPr>
          <a:lstStyle/>
          <a:p>
            <a:r>
              <a:rPr lang="kk-KZ" dirty="0" smtClean="0"/>
              <a:t>Сіздің асқазаныңыз қоқыс жәшігі емес!</a:t>
            </a:r>
          </a:p>
          <a:p>
            <a:r>
              <a:rPr lang="kk-KZ" dirty="0" smtClean="0"/>
              <a:t>Бірінші кезекте ол сіздің денсаулығыңыз. Ал денсаулық біздің айнамыз екенін естен шығармаңыз!</a:t>
            </a:r>
          </a:p>
          <a:p>
            <a:r>
              <a:rPr lang="kk-KZ" b="1" dirty="0" smtClean="0">
                <a:solidFill>
                  <a:srgbClr val="FF0000"/>
                </a:solidFill>
              </a:rPr>
              <a:t>Сондықтан зиянды тамақтардан бас тартқаныңыз абзал.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Тиімді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тамақтану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Адамның </a:t>
            </a:r>
            <a:r>
              <a:rPr lang="ru-RU" dirty="0" smtClean="0"/>
              <a:t>энергия мен </a:t>
            </a:r>
            <a:r>
              <a:rPr lang="ru-RU" dirty="0" err="1" smtClean="0"/>
              <a:t>қоректік заттарға физиологиялық қажеттіліктерін қанағаттандыратын және денсаулықты</a:t>
            </a:r>
            <a:r>
              <a:rPr lang="ru-RU" dirty="0" smtClean="0"/>
              <a:t>, </a:t>
            </a:r>
            <a:r>
              <a:rPr lang="ru-RU" dirty="0" err="1" smtClean="0"/>
              <a:t>әл-ауқатты</a:t>
            </a:r>
            <a:r>
              <a:rPr lang="ru-RU" dirty="0" smtClean="0"/>
              <a:t>, </a:t>
            </a:r>
            <a:r>
              <a:rPr lang="ru-RU" dirty="0" err="1" smtClean="0"/>
              <a:t>жоғары өнімділікті</a:t>
            </a:r>
            <a:r>
              <a:rPr lang="ru-RU" dirty="0" smtClean="0"/>
              <a:t>, </a:t>
            </a:r>
            <a:r>
              <a:rPr lang="ru-RU" dirty="0" err="1" smtClean="0"/>
              <a:t>оқу қабілетін</a:t>
            </a:r>
            <a:r>
              <a:rPr lang="ru-RU" dirty="0" smtClean="0"/>
              <a:t>, </a:t>
            </a:r>
            <a:r>
              <a:rPr lang="ru-RU" dirty="0" err="1" smtClean="0"/>
              <a:t>инфекцияларға</a:t>
            </a:r>
            <a:r>
              <a:rPr lang="ru-RU" dirty="0" smtClean="0"/>
              <a:t>, </a:t>
            </a:r>
            <a:r>
              <a:rPr lang="ru-RU" dirty="0" err="1" smtClean="0"/>
              <a:t>токсиндерге</a:t>
            </a:r>
            <a:r>
              <a:rPr lang="ru-RU" dirty="0" smtClean="0"/>
              <a:t> </a:t>
            </a:r>
            <a:r>
              <a:rPr lang="ru-RU" dirty="0" err="1" smtClean="0"/>
              <a:t>және басқа </a:t>
            </a:r>
            <a:r>
              <a:rPr lang="ru-RU" dirty="0" smtClean="0"/>
              <a:t>да </a:t>
            </a:r>
            <a:r>
              <a:rPr lang="ru-RU" dirty="0" err="1" smtClean="0"/>
              <a:t>қолайсыз қоршаған </a:t>
            </a:r>
            <a:r>
              <a:rPr lang="ru-RU" dirty="0" smtClean="0"/>
              <a:t>орта </a:t>
            </a:r>
            <a:r>
              <a:rPr lang="ru-RU" dirty="0" err="1" smtClean="0"/>
              <a:t>факторларына</a:t>
            </a:r>
            <a:r>
              <a:rPr lang="ru-RU" dirty="0" smtClean="0"/>
              <a:t> </a:t>
            </a:r>
            <a:r>
              <a:rPr lang="ru-RU" dirty="0" err="1" smtClean="0"/>
              <a:t>төзімділікті қамтамасыз ететін</a:t>
            </a:r>
            <a:r>
              <a:rPr lang="ru-RU" dirty="0" smtClean="0"/>
              <a:t> </a:t>
            </a:r>
            <a:r>
              <a:rPr lang="ru-RU" b="1" dirty="0" err="1" smtClean="0"/>
              <a:t>тамақтану</a:t>
            </a:r>
            <a:r>
              <a:rPr lang="ru-RU" b="1" dirty="0" smtClean="0"/>
              <a:t>.</a:t>
            </a: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400" dirty="0" err="1" smtClean="0"/>
              <a:t>ТутельянВ.А</a:t>
            </a:r>
            <a:r>
              <a:rPr lang="ru-RU" sz="1400" dirty="0" err="1" smtClean="0"/>
              <a:t>.,КоньИ.Я</a:t>
            </a:r>
            <a:r>
              <a:rPr lang="ru-RU" sz="1400" dirty="0" smtClean="0"/>
              <a:t>.«</a:t>
            </a:r>
            <a:r>
              <a:rPr lang="ru-RU" sz="1400" dirty="0" smtClean="0"/>
              <a:t>Детское питание»рук.дляврачей2009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47500" lnSpcReduction="20000"/>
          </a:bodyPr>
          <a:lstStyle/>
          <a:p>
            <a:r>
              <a:rPr lang="ru-RU" sz="6500" dirty="0" err="1" smtClean="0">
                <a:solidFill>
                  <a:srgbClr val="0070C0"/>
                </a:solidFill>
              </a:rPr>
              <a:t>Заманауи</a:t>
            </a:r>
            <a:r>
              <a:rPr lang="ru-RU" sz="6500" dirty="0" smtClean="0">
                <a:solidFill>
                  <a:srgbClr val="0070C0"/>
                </a:solidFill>
              </a:rPr>
              <a:t> </a:t>
            </a:r>
            <a:r>
              <a:rPr lang="ru-RU" sz="6500" dirty="0" err="1" smtClean="0">
                <a:solidFill>
                  <a:srgbClr val="0070C0"/>
                </a:solidFill>
              </a:rPr>
              <a:t>тамақтану</a:t>
            </a:r>
            <a:r>
              <a:rPr lang="ru-RU" sz="6500" dirty="0" smtClean="0">
                <a:solidFill>
                  <a:srgbClr val="0070C0"/>
                </a:solidFill>
              </a:rPr>
              <a:t/>
            </a:r>
            <a:br>
              <a:rPr lang="ru-RU" sz="6500" dirty="0" smtClean="0">
                <a:solidFill>
                  <a:srgbClr val="0070C0"/>
                </a:solidFill>
              </a:rPr>
            </a:br>
            <a:endParaRPr lang="ru-RU" sz="6500" dirty="0" smtClean="0">
              <a:solidFill>
                <a:srgbClr val="0070C0"/>
              </a:solidFill>
            </a:endParaRPr>
          </a:p>
          <a:p>
            <a:r>
              <a:rPr lang="ru-RU" sz="3300" dirty="0" err="1" smtClean="0"/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Біздің нені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және қалай жейтініміз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көптеген нәрселер өзгерді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сайын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тамаққа қатысты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10000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жуық жарнамаларды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көреміз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Оның көп бөлігі кәмпиттер,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тез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дайындалатын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тағамдар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алкогольсіз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газдалған сусындар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түрлі үлпектер түріндегі тәттілендірілген дәнді дақылдар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қытырлақ картоптар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Бүгінгі заманауи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тағамдар барынша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өңделген және құрамында майдың мөлшері өте жоғары.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Сауда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автоматтары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дүкендерде оңай және жылдам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тамақтануға жағдай жасайды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алайда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салауатты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тамақты сата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бермейді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Күннен-күнге үйінен тыс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түрлі жылдам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дайындалатын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ресторандарда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буфеттерде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тамақтанатын адамдардың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саны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көбеюде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Адамдар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20жыл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бұрынғыға қарағанда тамақты көп тұтына бастады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қатар үйдің тамағын жартылай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дайын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өнімдерге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фаст-фудқа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сырттан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тамақтануға ауыстырды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Фаст-фудтар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ресторанда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асханада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дайындалған тамақтарға қарағанда әлдеқайда зиянды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мүмкін.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Бұндай тамақтардың көлемі үлкен, олардың калориясы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құрамындағы зиянды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майлардың мөлшері жоғары және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қоректік заттардың үлесі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аз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Түрлі тісбасарлар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тәтті сусындар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соның ішінде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шырындар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мен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алкогольсіз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сусындар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өсіп келе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жатқан семіздіктің деңгейіне ықпал етіп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3300" b="1" dirty="0" smtClean="0"/>
              <a:t>.</a:t>
            </a:r>
            <a:r>
              <a:rPr lang="ru-RU" sz="3300" dirty="0" smtClean="0"/>
              <a:t> </a:t>
            </a:r>
            <a:endParaRPr lang="ru-RU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714356"/>
            <a:ext cx="535785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ОҚУШЫЛАР ҮШІН ТАМАҚТАНУДЫҢ МАҢЫЗЫ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жасында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салмағының, қаңқа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бұлшық еттің қарқынды өсуі 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ұлғаюы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жасөспірімдердің жыныстық жетілуіне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терең жүйке-гормоналды қайта құрылу байқалады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жүйке-психикалық тұрғыда сапалы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өзгерістер туындайды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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Оқушылар оқу бағдарламасының үнемі қарқындылығына байланысты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үлкен психикалық-эмоциялық күйзеліске ұшырайды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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Өсу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анаболизмдік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синтетикалық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үрдістер қарқынының артуы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тағам 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жеткілікті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мөлшерде пластикалық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құрылыс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материалдардың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ең алдымен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нәруыз 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минералды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тұздардың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,сондай–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ақ метаболизмдік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үрдістердің экзогендік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реттегіштері-микроэлементтердің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дәрумендердің үнемі түсуін қажет етеді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Бұл қоректік заттардың(нутриенттердің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жеткілікті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мөлшерде түсуі сүйек тінінің және тірек-қимыл аппаратының қалыпты өсуі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қалыптасуының өте қажетті шарты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олардың тапшылығы өсудің баяулауымен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тіпті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тоқтап қалуымен қатар жүреді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000109"/>
            <a:ext cx="2876548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786058"/>
            <a:ext cx="27527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572008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err="1" smtClean="0"/>
              <a:t>Салауатты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тамақтану </a:t>
            </a:r>
            <a:r>
              <a:rPr lang="ru-RU" sz="3100" b="1" dirty="0" smtClean="0"/>
              <a:t>мен </a:t>
            </a:r>
            <a:r>
              <a:rPr lang="ru-RU" sz="3100" b="1" dirty="0" err="1" smtClean="0"/>
              <a:t>белсенді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өмір салтының қандай пайдасы</a:t>
            </a:r>
            <a:r>
              <a:rPr lang="ru-RU" sz="3100" b="1" dirty="0" smtClean="0"/>
              <a:t> бар</a:t>
            </a:r>
            <a:r>
              <a:rPr lang="ru-RU" sz="3100" b="1" dirty="0" smtClean="0"/>
              <a:t>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214554"/>
            <a:ext cx="47863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денсаулықты жақсарту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әл-ауқат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сыртқы келбетті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жақсарту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Қалыпты өсуді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физикалық және психикалық дамуды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қамтамасыз ету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Ауруларға төзімділікті арттыру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Сергектік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қуат толқыны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Физикалық және ақыл-ой қабілеттігін арттыру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Қалыпты салауатты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салмақ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Бұлшықеттер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сүйектерді нығайту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1000108"/>
            <a:ext cx="15203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35743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5000636"/>
            <a:ext cx="2409813" cy="160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4643446"/>
            <a:ext cx="1857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Оқушылар арасында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асқазан-ішек патологиясы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өсуінің негізгі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себептері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785926"/>
            <a:ext cx="328613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Тамақтану тәртібін бұзу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Мектепте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ыстық тамақтың болмауы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Буфет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өнімдерін басымырақ тұтыну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Сапасыз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өнімдерді тұтыну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4286280" cy="497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Қазіргі балалардың оңтайлы тамақтану қағидаларынан негізгі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ауытқулар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857364"/>
            <a:ext cx="292894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Ауытқулар</a:t>
            </a:r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b="1" dirty="0" err="1" smtClean="0"/>
              <a:t>1.Сүтті </a:t>
            </a:r>
            <a:r>
              <a:rPr lang="ru-RU" b="1" dirty="0" err="1" smtClean="0"/>
              <a:t>тұтынудың шектелуі</a:t>
            </a:r>
            <a:endParaRPr lang="ru-RU" b="1" dirty="0" smtClean="0"/>
          </a:p>
          <a:p>
            <a:r>
              <a:rPr lang="ru-RU" b="1" dirty="0" err="1" smtClean="0"/>
              <a:t>2.Ашыған сүт және пробиотик</a:t>
            </a:r>
            <a:r>
              <a:rPr lang="ru-RU" b="1" dirty="0" smtClean="0"/>
              <a:t> </a:t>
            </a:r>
            <a:r>
              <a:rPr lang="ru-RU" b="1" dirty="0" err="1" smtClean="0"/>
              <a:t>өнімдерін тұтынудың шектелуі</a:t>
            </a:r>
            <a:endParaRPr lang="ru-RU" b="1" dirty="0" smtClean="0"/>
          </a:p>
          <a:p>
            <a:r>
              <a:rPr lang="ru-RU" b="1" dirty="0" smtClean="0"/>
              <a:t>3. </a:t>
            </a:r>
            <a:r>
              <a:rPr lang="ru-RU" b="1" dirty="0" err="1" smtClean="0"/>
              <a:t>Көкөністер </a:t>
            </a:r>
            <a:r>
              <a:rPr lang="ru-RU" b="1" dirty="0" smtClean="0"/>
              <a:t>мен </a:t>
            </a:r>
            <a:r>
              <a:rPr lang="ru-RU" b="1" dirty="0" err="1" smtClean="0"/>
              <a:t>жемістерді</a:t>
            </a:r>
            <a:r>
              <a:rPr lang="ru-RU" b="1" dirty="0" smtClean="0"/>
              <a:t> </a:t>
            </a:r>
            <a:r>
              <a:rPr lang="ru-RU" b="1" dirty="0" err="1" smtClean="0"/>
              <a:t>жеткіліксіз</a:t>
            </a:r>
            <a:r>
              <a:rPr lang="ru-RU" b="1" dirty="0" smtClean="0"/>
              <a:t> </a:t>
            </a:r>
            <a:r>
              <a:rPr lang="ru-RU" b="1" dirty="0" err="1" smtClean="0"/>
              <a:t>тұтыну</a:t>
            </a:r>
            <a:endParaRPr lang="ru-RU" b="1" dirty="0" smtClean="0"/>
          </a:p>
          <a:p>
            <a:r>
              <a:rPr lang="ru-RU" b="1" dirty="0" smtClean="0"/>
              <a:t>4. </a:t>
            </a:r>
            <a:r>
              <a:rPr lang="ru-RU" b="1" dirty="0" err="1" smtClean="0"/>
              <a:t>Балықты жеткіліксіз</a:t>
            </a:r>
            <a:r>
              <a:rPr lang="ru-RU" b="1" dirty="0" smtClean="0"/>
              <a:t> </a:t>
            </a:r>
            <a:r>
              <a:rPr lang="ru-RU" b="1" dirty="0" err="1" smtClean="0"/>
              <a:t>тұтыну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1785926"/>
            <a:ext cx="264320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Қауіптер</a:t>
            </a:r>
            <a:endParaRPr lang="ru-RU" sz="2800" b="1" dirty="0" smtClean="0"/>
          </a:p>
          <a:p>
            <a:endParaRPr lang="ru-RU" sz="2800" b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600" b="1" dirty="0" err="1" smtClean="0"/>
              <a:t>Өсудің кешеуілдеуі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тіс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жегісі</a:t>
            </a:r>
            <a:r>
              <a:rPr lang="ru-RU" sz="1600" b="1" dirty="0" smtClean="0"/>
              <a:t>,  </a:t>
            </a:r>
            <a:r>
              <a:rPr lang="ru-RU" sz="1600" b="1" dirty="0" err="1" smtClean="0"/>
              <a:t>остеопороз</a:t>
            </a:r>
            <a:r>
              <a:rPr lang="ru-RU" sz="1600" b="1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АІЖ </a:t>
            </a:r>
            <a:r>
              <a:rPr lang="ru-RU" sz="1600" b="1" dirty="0" err="1" smtClean="0"/>
              <a:t>патологиялары</a:t>
            </a:r>
            <a:r>
              <a:rPr lang="ru-RU" sz="1600" b="1" dirty="0" smtClean="0"/>
              <a:t> мен </a:t>
            </a:r>
            <a:r>
              <a:rPr lang="ru-RU" sz="1600" b="1" dirty="0" err="1" smtClean="0"/>
              <a:t>иммундық жауаптың бұзылыстары</a:t>
            </a:r>
            <a:endParaRPr lang="ru-RU" sz="1600" b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Иммунитет пен АІЖ </a:t>
            </a:r>
            <a:r>
              <a:rPr lang="ru-RU" sz="1600" b="1" dirty="0" err="1" smtClean="0"/>
              <a:t>қызметінің бұзылыстары</a:t>
            </a:r>
            <a:r>
              <a:rPr lang="ru-RU" sz="1600" b="1" dirty="0" smtClean="0"/>
              <a:t>, «</a:t>
            </a:r>
            <a:r>
              <a:rPr lang="ru-RU" sz="1600" b="1" dirty="0" err="1" smtClean="0"/>
              <a:t>жасырын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аштық</a:t>
            </a:r>
            <a:r>
              <a:rPr lang="ru-RU" sz="1600" b="1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err="1" smtClean="0"/>
              <a:t>Оқыту тиімділігінің</a:t>
            </a:r>
            <a:endParaRPr lang="ru-RU" sz="1600" b="1" dirty="0" smtClean="0"/>
          </a:p>
          <a:p>
            <a:pPr marL="342900" indent="-342900"/>
            <a:r>
              <a:rPr lang="ru-RU" sz="1600" b="1" dirty="0" smtClean="0"/>
              <a:t>т</a:t>
            </a:r>
            <a:r>
              <a:rPr lang="kk-KZ" sz="1600" b="1" dirty="0" smtClean="0"/>
              <a:t>өмендеуі</a:t>
            </a:r>
            <a:endParaRPr lang="ru-RU" sz="1600" b="1" dirty="0" smtClean="0"/>
          </a:p>
          <a:p>
            <a:pPr marL="342900" indent="-342900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714488"/>
            <a:ext cx="2143140" cy="110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000372"/>
            <a:ext cx="207169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857760"/>
            <a:ext cx="2309820" cy="153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42852"/>
            <a:ext cx="148113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671691"/>
            <a:ext cx="292894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200" b="1" dirty="0" err="1" smtClean="0"/>
              <a:t>Ауытқулар</a:t>
            </a:r>
            <a:endParaRPr lang="ru-RU" sz="3200" b="1" dirty="0" smtClean="0"/>
          </a:p>
          <a:p>
            <a:r>
              <a:rPr lang="ru-RU" b="1" dirty="0" smtClean="0"/>
              <a:t>5. </a:t>
            </a:r>
            <a:r>
              <a:rPr lang="ru-RU" sz="1600" b="1" dirty="0" err="1" smtClean="0"/>
              <a:t>Тұзы жоғары тағамдарды шамадан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тыс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тұтыну (шұжықтар</a:t>
            </a:r>
            <a:r>
              <a:rPr lang="ru-RU" sz="1600" b="1" dirty="0" err="1" smtClean="0"/>
              <a:t>, </a:t>
            </a:r>
            <a:r>
              <a:rPr lang="ru-RU" sz="1600" b="1" dirty="0" err="1" smtClean="0"/>
              <a:t>тұздалған </a:t>
            </a:r>
            <a:r>
              <a:rPr lang="ru-RU" sz="1600" b="1" dirty="0" smtClean="0"/>
              <a:t>крекер</a:t>
            </a:r>
            <a:r>
              <a:rPr lang="ru-RU" sz="1600" b="1" dirty="0" smtClean="0"/>
              <a:t>, </a:t>
            </a:r>
            <a:r>
              <a:rPr lang="en-US" sz="1600" b="1" dirty="0" smtClean="0"/>
              <a:t>fast-foods, </a:t>
            </a:r>
            <a:r>
              <a:rPr lang="ru-RU" sz="1600" b="1" dirty="0" err="1" smtClean="0"/>
              <a:t>консервілер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және </a:t>
            </a:r>
            <a:r>
              <a:rPr lang="ru-RU" sz="1600" b="1" dirty="0" smtClean="0"/>
              <a:t>т</a:t>
            </a:r>
            <a:r>
              <a:rPr lang="ru-RU" sz="1600" b="1" dirty="0" smtClean="0"/>
              <a:t>. </a:t>
            </a:r>
          </a:p>
          <a:p>
            <a:r>
              <a:rPr lang="ru-RU" sz="1600" b="1" dirty="0" smtClean="0"/>
              <a:t>6. </a:t>
            </a:r>
            <a:r>
              <a:rPr lang="ru-RU" sz="1600" b="1" dirty="0" err="1" smtClean="0"/>
              <a:t>Қаныққан майы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жоғары тағамдарды шамадан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тыс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тұтыну </a:t>
            </a:r>
            <a:r>
              <a:rPr lang="ru-RU" sz="1600" b="1" dirty="0" smtClean="0"/>
              <a:t>(</a:t>
            </a:r>
            <a:r>
              <a:rPr lang="ru-RU" sz="1600" b="1" dirty="0" err="1" smtClean="0"/>
              <a:t>майлы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ет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конд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бұйымдар</a:t>
            </a:r>
            <a:r>
              <a:rPr lang="ru-RU" sz="1600" b="1" dirty="0" smtClean="0"/>
              <a:t>)</a:t>
            </a:r>
          </a:p>
          <a:p>
            <a:r>
              <a:rPr lang="ru-RU" sz="1600" b="1" dirty="0" smtClean="0"/>
              <a:t>7. </a:t>
            </a:r>
            <a:r>
              <a:rPr lang="ru-RU" sz="1600" b="1" dirty="0" err="1" smtClean="0"/>
              <a:t>Қантты, </a:t>
            </a:r>
            <a:r>
              <a:rPr lang="ru-RU" sz="1600" b="1" dirty="0" err="1" smtClean="0"/>
              <a:t>кондитерлік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өнімдерді</a:t>
            </a:r>
            <a:r>
              <a:rPr lang="ru-RU" sz="1600" b="1" dirty="0" err="1" smtClean="0"/>
              <a:t>, </a:t>
            </a:r>
            <a:r>
              <a:rPr lang="ru-RU" sz="1600" b="1" dirty="0" err="1" smtClean="0"/>
              <a:t>гликемиялық индексі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жоғарытағамдарды шамадан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тыс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тұтыну</a:t>
            </a:r>
            <a:endParaRPr lang="ru-RU" sz="1600" b="1" dirty="0" smtClean="0"/>
          </a:p>
          <a:p>
            <a:r>
              <a:rPr lang="ru-RU" sz="1600" b="1" dirty="0" smtClean="0"/>
              <a:t>8. </a:t>
            </a:r>
            <a:r>
              <a:rPr lang="ru-RU" sz="1600" b="1" dirty="0" err="1" smtClean="0"/>
              <a:t>Тәтті алкогольсіз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газдалған сусындарды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шамадан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тыс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тұтыну</a:t>
            </a:r>
            <a:endParaRPr lang="ru-RU" sz="16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1214422"/>
            <a:ext cx="271462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Қауіптер</a:t>
            </a:r>
            <a:endParaRPr lang="ru-RU" sz="2800" b="1" dirty="0" smtClean="0"/>
          </a:p>
          <a:p>
            <a:endParaRPr lang="ru-RU" sz="28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err="1" smtClean="0"/>
              <a:t>Гипертонияның және </a:t>
            </a:r>
            <a:r>
              <a:rPr lang="ru-RU" sz="1600" b="1" dirty="0" smtClean="0"/>
              <a:t>т.б. ЖҚА даму </a:t>
            </a:r>
            <a:r>
              <a:rPr lang="ru-RU" sz="1600" b="1" dirty="0" err="1" smtClean="0"/>
              <a:t>қаупі</a:t>
            </a:r>
            <a:endParaRPr lang="ru-RU" sz="1600" b="1" dirty="0" smtClean="0"/>
          </a:p>
          <a:p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err="1" smtClean="0"/>
              <a:t>Атеросклероздың, </a:t>
            </a:r>
            <a:r>
              <a:rPr lang="ru-RU" sz="1600" b="1" dirty="0" err="1" smtClean="0"/>
              <a:t>артық салмақтың</a:t>
            </a:r>
            <a:r>
              <a:rPr lang="ru-RU" sz="1600" b="1" dirty="0" err="1" smtClean="0"/>
              <a:t>, </a:t>
            </a:r>
            <a:r>
              <a:rPr lang="ru-RU" sz="1600" b="1" dirty="0" err="1" smtClean="0"/>
              <a:t>семіздіктің </a:t>
            </a:r>
            <a:r>
              <a:rPr lang="ru-RU" sz="1600" b="1" dirty="0" smtClean="0"/>
              <a:t>даму </a:t>
            </a:r>
            <a:r>
              <a:rPr lang="ru-RU" sz="1600" b="1" dirty="0" err="1" smtClean="0"/>
              <a:t>қаупі</a:t>
            </a:r>
            <a:endParaRPr lang="ru-RU" sz="1600" b="1" dirty="0" smtClean="0"/>
          </a:p>
          <a:p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err="1" smtClean="0"/>
              <a:t>Тіс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жегісі</a:t>
            </a:r>
            <a:r>
              <a:rPr lang="ru-RU" sz="1600" b="1" dirty="0" smtClean="0"/>
              <a:t> мен </a:t>
            </a:r>
            <a:r>
              <a:rPr lang="ru-RU" sz="1600" b="1" dirty="0" err="1" smtClean="0"/>
              <a:t>артық салмақтың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семіздіктің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қант диабетінің </a:t>
            </a:r>
            <a:r>
              <a:rPr lang="ru-RU" sz="1600" b="1" dirty="0" smtClean="0"/>
              <a:t>даму </a:t>
            </a:r>
            <a:r>
              <a:rPr lang="ru-RU" sz="1600" b="1" dirty="0" err="1" smtClean="0"/>
              <a:t>қаупі</a:t>
            </a:r>
            <a:endParaRPr lang="ru-RU" sz="1600" b="1" dirty="0" smtClean="0"/>
          </a:p>
          <a:p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err="1" smtClean="0"/>
              <a:t>Артық дене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салмағының</a:t>
            </a:r>
            <a:r>
              <a:rPr lang="ru-RU" sz="1600" b="1" dirty="0" err="1" smtClean="0"/>
              <a:t>, </a:t>
            </a:r>
            <a:r>
              <a:rPr lang="ru-RU" sz="1600" b="1" dirty="0" err="1" smtClean="0"/>
              <a:t>қант диабетінің </a:t>
            </a:r>
            <a:r>
              <a:rPr lang="ru-RU" sz="1600" b="1" dirty="0" smtClean="0"/>
              <a:t>даму </a:t>
            </a:r>
            <a:r>
              <a:rPr lang="ru-RU" sz="1600" b="1" dirty="0" err="1" smtClean="0"/>
              <a:t>қаупі</a:t>
            </a:r>
            <a:endParaRPr lang="ru-RU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785926"/>
            <a:ext cx="217170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500438"/>
            <a:ext cx="221457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5072074"/>
            <a:ext cx="2428892" cy="16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256</TotalTime>
  <Words>919</Words>
  <PresentationFormat>Экран (4:3)</PresentationFormat>
  <Paragraphs>121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Жетісай ауданы мамандандырылған  «Дарын» мектеп-интернаты КММ</vt:lpstr>
      <vt:lpstr>Слайд 2</vt:lpstr>
      <vt:lpstr>Тиімді тамақтану</vt:lpstr>
      <vt:lpstr> </vt:lpstr>
      <vt:lpstr>   </vt:lpstr>
      <vt:lpstr>Салауатты тамақтану мен белсенді өмір салтының қандай пайдасы бар: </vt:lpstr>
      <vt:lpstr>Оқушылар арасында асқазан-ішек патологиясы өсуінің негізгі себептері:   </vt:lpstr>
      <vt:lpstr>Қазіргі балалардың оңтайлы тамақтану қағидаларынан негізгі ауытқулар </vt:lpstr>
      <vt:lpstr>Слайд 9</vt:lpstr>
      <vt:lpstr>Слайд 10</vt:lpstr>
      <vt:lpstr>Толық құнды рационның құрам бөліктері</vt:lpstr>
      <vt:lpstr>Слайд 12</vt:lpstr>
      <vt:lpstr>Дұрыс тамақтану қағидалары</vt:lpstr>
      <vt:lpstr>Дұрыс тамақтанудың ережелері:</vt:lpstr>
      <vt:lpstr>Дұрыс тамақтанудың негізгі шарттары:</vt:lpstr>
      <vt:lpstr>нәруыздар</vt:lpstr>
      <vt:lpstr>Нәруыздар</vt:lpstr>
      <vt:lpstr>Дұрыс тамақтану бойынша ұсыныстар: балық және ет</vt:lpstr>
      <vt:lpstr>Слайд 19</vt:lpstr>
      <vt:lpstr>Майлар</vt:lpstr>
      <vt:lpstr>Слайд 21</vt:lpstr>
      <vt:lpstr>Слайд 22</vt:lpstr>
      <vt:lpstr>Назарларыңызға рахмет!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777</cp:lastModifiedBy>
  <cp:revision>33</cp:revision>
  <dcterms:created xsi:type="dcterms:W3CDTF">2024-11-11T04:57:17Z</dcterms:created>
  <dcterms:modified xsi:type="dcterms:W3CDTF">2025-10-21T07:25:38Z</dcterms:modified>
</cp:coreProperties>
</file>