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9224-6A8F-46C1-8C08-87B9D769C52D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9798-5D40-4171-B5DF-B774081474B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7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D358-1001-4616-A158-58FA7084FAD7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EC84-50AC-4CFF-AC29-A049CA15E39B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7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BC6E-A1F0-480C-9F2D-64BB668766C0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A5A3-4932-407A-9994-81E25DCAFC3E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AE5B-57AC-4EE6-9D03-0179898874A4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4DD9-E2E1-48EC-BB12-DEED60337206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AF36-E89F-4ED7-A430-43509718F0CD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013F-E273-442F-BEC6-2CD06817FA6C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5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A8B2-67C6-4E4A-90BC-1F7C9EE3961A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C9D0-1272-451E-999B-56A2F5EEB167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80E2-744F-4403-B543-F241F16F6393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EC9D-2E1C-4DE6-B0CA-4BAA8899AE8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751E-F894-4632-A8A9-5FBEB85A9B9B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5CA4-211B-48A7-85F0-8E93D864697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5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7443-2245-41FD-8BE9-A76D5EB92E86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29D8-70A8-4096-B004-4DD12268A64E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E87B-75CC-45C9-A46A-F3156756EF74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12EB-F637-4046-942F-04CD72C52E60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6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A855-48EB-4910-949D-93371305CB55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52F4-18B5-44D6-9B54-AD5F918BF43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9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41F9CB-5461-4178-B47F-464DF2D3BEEF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4B3DEB5-05DC-4FB7-8572-80E7E7D4179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hyperlink" Target="http://www.telefon150kz/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664296"/>
          </a:xfrm>
        </p:spPr>
        <p:txBody>
          <a:bodyPr/>
          <a:lstStyle/>
          <a:p>
            <a:pPr algn="ctr" eaLnBrk="1" hangingPunct="1"/>
            <a:r>
              <a:rPr lang="ru-RU" sz="6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</a:t>
            </a:r>
            <a:r>
              <a:rPr lang="kk-KZ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рлық –зомбылықсыз балалық шақ</a:t>
            </a:r>
            <a:endParaRPr lang="ru-RU" sz="6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2564904"/>
            <a:ext cx="9145016" cy="388843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b="1" dirty="0"/>
          </a:p>
          <a:p>
            <a:pPr algn="r" eaLnBrk="1" hangingPunct="1">
              <a:defRPr/>
            </a:pP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Зорлық - зомбылық</a:t>
            </a:r>
          </a:p>
          <a:p>
            <a:pPr algn="ctr"/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қоғам қасіреті, ал оны тоқтату әрқайсымыздың қолымызда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 eaLnBrk="1" hangingPunct="1">
              <a:defRPr/>
            </a:pP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25827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91" y="548680"/>
            <a:ext cx="9001000" cy="6055568"/>
          </a:xfrm>
        </p:spPr>
        <p:txBody>
          <a:bodyPr/>
          <a:lstStyle/>
          <a:p>
            <a:br>
              <a:rPr lang="kk-KZ" sz="4800" dirty="0">
                <a:solidFill>
                  <a:schemeClr val="tx1"/>
                </a:solidFill>
                <a:latin typeface="+mn-lt"/>
              </a:rPr>
            </a:br>
            <a:br>
              <a:rPr lang="kk-KZ" sz="4800" dirty="0">
                <a:solidFill>
                  <a:schemeClr val="tx1"/>
                </a:solidFill>
                <a:latin typeface="+mn-lt"/>
              </a:rPr>
            </a:br>
            <a:br>
              <a:rPr lang="kk-KZ" sz="4800" dirty="0">
                <a:solidFill>
                  <a:schemeClr val="tx1"/>
                </a:solidFill>
                <a:latin typeface="+mn-lt"/>
              </a:rPr>
            </a:br>
            <a:br>
              <a:rPr lang="kk-KZ" sz="4800" dirty="0">
                <a:solidFill>
                  <a:schemeClr val="tx1"/>
                </a:solidFill>
                <a:latin typeface="+mn-lt"/>
              </a:rPr>
            </a:br>
            <a:br>
              <a:rPr lang="kk-KZ" sz="4800" dirty="0">
                <a:solidFill>
                  <a:schemeClr val="tx1"/>
                </a:solidFill>
                <a:latin typeface="+mn-lt"/>
              </a:rPr>
            </a:br>
            <a:br>
              <a:rPr lang="kk-KZ" sz="4800" dirty="0">
                <a:solidFill>
                  <a:schemeClr val="tx1"/>
                </a:solidFill>
                <a:latin typeface="+mn-lt"/>
              </a:rPr>
            </a:br>
            <a:br>
              <a:rPr lang="kk-KZ" sz="4800" dirty="0">
                <a:solidFill>
                  <a:schemeClr val="tx1"/>
                </a:solidFill>
                <a:latin typeface="+mn-lt"/>
              </a:rPr>
            </a:br>
            <a:r>
              <a:rPr lang="en-US" sz="5000" dirty="0">
                <a:solidFill>
                  <a:schemeClr val="tx1"/>
                </a:solidFill>
                <a:latin typeface="+mn-lt"/>
              </a:rPr>
              <a:t>-</a:t>
            </a:r>
            <a:r>
              <a:rPr lang="kk-KZ" sz="5000" dirty="0">
                <a:solidFill>
                  <a:schemeClr val="tx1"/>
                </a:solidFill>
                <a:latin typeface="+mn-lt"/>
              </a:rPr>
              <a:t>Балалар мен жастарға арналған</a:t>
            </a:r>
            <a:br>
              <a:rPr lang="kk-KZ" sz="5000" dirty="0">
                <a:solidFill>
                  <a:schemeClr val="tx1"/>
                </a:solidFill>
                <a:latin typeface="+mn-lt"/>
              </a:rPr>
            </a:br>
            <a:r>
              <a:rPr lang="kk-KZ" sz="5000" dirty="0">
                <a:solidFill>
                  <a:schemeClr val="tx1"/>
                </a:solidFill>
                <a:latin typeface="+mn-lt"/>
              </a:rPr>
              <a:t> ұлттық сенім телефоны-</a:t>
            </a:r>
            <a:r>
              <a:rPr lang="kk-KZ" sz="5000" b="1" dirty="0">
                <a:solidFill>
                  <a:schemeClr val="accent1"/>
                </a:solidFill>
                <a:latin typeface="+mn-lt"/>
              </a:rPr>
              <a:t>150,</a:t>
            </a:r>
            <a:r>
              <a:rPr lang="kk-KZ" sz="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5000" b="1" dirty="0">
                <a:solidFill>
                  <a:srgbClr val="C00000"/>
                </a:solidFill>
                <a:latin typeface="+mn-lt"/>
                <a:hlinkClick r:id="rId2"/>
              </a:rPr>
              <a:t>www</a:t>
            </a:r>
            <a:r>
              <a:rPr lang="ru-RU" sz="5000" b="1" dirty="0">
                <a:solidFill>
                  <a:srgbClr val="C00000"/>
                </a:solidFill>
                <a:latin typeface="+mn-lt"/>
                <a:hlinkClick r:id="rId2"/>
              </a:rPr>
              <a:t>.</a:t>
            </a:r>
            <a:r>
              <a:rPr lang="en-US" sz="5000" b="1" dirty="0">
                <a:solidFill>
                  <a:srgbClr val="C00000"/>
                </a:solidFill>
                <a:latin typeface="+mn-lt"/>
                <a:hlinkClick r:id="rId2"/>
              </a:rPr>
              <a:t>telefon150kz</a:t>
            </a:r>
            <a:br>
              <a:rPr lang="en-US" sz="5000" b="1" dirty="0">
                <a:latin typeface="+mn-lt"/>
              </a:rPr>
            </a:br>
            <a:r>
              <a:rPr lang="en-US" sz="5000" dirty="0">
                <a:latin typeface="+mn-lt"/>
              </a:rPr>
              <a:t>-</a:t>
            </a:r>
            <a:r>
              <a:rPr lang="kk-KZ" sz="5000" dirty="0">
                <a:solidFill>
                  <a:schemeClr val="tx1"/>
                </a:solidFill>
                <a:latin typeface="+mn-lt"/>
              </a:rPr>
              <a:t>Адамды саудалаудың алдын алу бойынша сенім телефоны- </a:t>
            </a:r>
            <a:r>
              <a:rPr lang="kk-KZ" sz="5000" b="1" dirty="0">
                <a:solidFill>
                  <a:schemeClr val="accent1"/>
                </a:solidFill>
                <a:latin typeface="+mn-lt"/>
              </a:rPr>
              <a:t>11616</a:t>
            </a:r>
            <a:br>
              <a:rPr lang="kk-KZ" sz="5000" b="1" dirty="0">
                <a:solidFill>
                  <a:schemeClr val="accent1"/>
                </a:solidFill>
                <a:latin typeface="+mn-lt"/>
              </a:rPr>
            </a:br>
            <a:br>
              <a:rPr lang="en-US" sz="5000" dirty="0">
                <a:latin typeface="+mn-lt"/>
              </a:rPr>
            </a:br>
            <a:endParaRPr lang="ru-RU" sz="5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1521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12961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4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2968" cy="5328592"/>
          </a:xfrm>
        </p:spPr>
        <p:txBody>
          <a:bodyPr/>
          <a:lstStyle/>
          <a:p>
            <a:pPr algn="ctr"/>
            <a:r>
              <a:rPr lang="kk-KZ" sz="6600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kk-KZ" sz="6600" dirty="0">
                <a:solidFill>
                  <a:schemeClr val="accent1"/>
                </a:solidFill>
                <a:latin typeface="+mn-lt"/>
              </a:rPr>
            </a:br>
            <a:br>
              <a:rPr lang="kk-KZ" sz="6600" dirty="0">
                <a:solidFill>
                  <a:schemeClr val="accent1"/>
                </a:solidFill>
                <a:latin typeface="+mn-lt"/>
              </a:rPr>
            </a:br>
            <a:br>
              <a:rPr lang="kk-KZ" sz="6600" dirty="0">
                <a:solidFill>
                  <a:schemeClr val="accent1"/>
                </a:solidFill>
                <a:latin typeface="+mn-lt"/>
              </a:rPr>
            </a:br>
            <a:r>
              <a:rPr lang="kk-KZ" sz="6600" dirty="0">
                <a:solidFill>
                  <a:schemeClr val="tx1"/>
                </a:solidFill>
                <a:latin typeface="+mn-lt"/>
              </a:rPr>
              <a:t>Тұрмыстық зорлық зомбылықтың алдын алу бойынша сенім телефоны -</a:t>
            </a:r>
            <a:r>
              <a:rPr lang="kk-KZ" sz="6600" b="1" dirty="0">
                <a:solidFill>
                  <a:schemeClr val="accent1"/>
                </a:solidFill>
                <a:latin typeface="+mn-lt"/>
              </a:rPr>
              <a:t>1415</a:t>
            </a:r>
            <a:br>
              <a:rPr lang="kk-KZ" sz="6600" dirty="0">
                <a:latin typeface="+mn-lt"/>
              </a:rPr>
            </a:br>
            <a:br>
              <a:rPr lang="en-US" sz="5500" dirty="0">
                <a:latin typeface="+mn-lt"/>
              </a:rPr>
            </a:br>
            <a:endParaRPr lang="ru-RU" sz="55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1602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2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6048672"/>
          </a:xfrm>
        </p:spPr>
        <p:txBody>
          <a:bodyPr/>
          <a:lstStyle/>
          <a:p>
            <a:r>
              <a:rPr lang="kk-KZ" sz="4400" b="1" dirty="0">
                <a:solidFill>
                  <a:srgbClr val="C00000"/>
                </a:solidFill>
                <a:latin typeface="+mn-lt"/>
              </a:rPr>
              <a:t>                   </a:t>
            </a:r>
            <a:r>
              <a:rPr lang="kk-KZ" b="1" dirty="0">
                <a:solidFill>
                  <a:srgbClr val="0070C0"/>
                </a:solidFill>
                <a:latin typeface="+mn-lt"/>
              </a:rPr>
              <a:t>«Ульба»</a:t>
            </a:r>
            <a:br>
              <a:rPr lang="kk-KZ" b="1" dirty="0">
                <a:solidFill>
                  <a:srgbClr val="0070C0"/>
                </a:solidFill>
                <a:latin typeface="+mn-lt"/>
              </a:rPr>
            </a:br>
            <a:r>
              <a:rPr lang="kk-KZ" sz="4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kk-KZ" sz="4800" b="1" dirty="0">
                <a:solidFill>
                  <a:schemeClr val="tx1"/>
                </a:solidFill>
                <a:latin typeface="+mn-lt"/>
              </a:rPr>
              <a:t>Дағдарыс жағдайларын шешу бойынша әлеуметтік-психологиялық көмек көрсету орталығы: </a:t>
            </a:r>
            <a:r>
              <a:rPr lang="kk-KZ" sz="4800" b="1" dirty="0">
                <a:solidFill>
                  <a:srgbClr val="C00000"/>
                </a:solidFill>
                <a:latin typeface="+mn-lt"/>
              </a:rPr>
              <a:t>77-19-22</a:t>
            </a:r>
            <a:br>
              <a:rPr lang="kk-KZ" sz="4800" b="1" dirty="0">
                <a:solidFill>
                  <a:srgbClr val="C00000"/>
                </a:solidFill>
                <a:latin typeface="+mn-lt"/>
              </a:rPr>
            </a:br>
            <a:r>
              <a:rPr lang="ru-RU" sz="4800" b="1" dirty="0">
                <a:solidFill>
                  <a:srgbClr val="C00000"/>
                </a:solidFill>
                <a:latin typeface="+mn-lt"/>
              </a:rPr>
              <a:t>111</a:t>
            </a:r>
            <a:r>
              <a:rPr lang="ru-RU" sz="4800" b="1" dirty="0">
                <a:latin typeface="+mn-lt"/>
              </a:rPr>
              <a:t> - </a:t>
            </a:r>
            <a:r>
              <a:rPr lang="ru-RU" sz="4800" b="1" dirty="0">
                <a:solidFill>
                  <a:schemeClr val="tx1"/>
                </a:solidFill>
                <a:latin typeface="+mn-lt"/>
              </a:rPr>
              <a:t>бала </a:t>
            </a:r>
            <a:r>
              <a:rPr lang="ru-RU" sz="4800" b="1" dirty="0" err="1">
                <a:solidFill>
                  <a:schemeClr val="tx1"/>
                </a:solidFill>
                <a:latin typeface="+mn-lt"/>
              </a:rPr>
              <a:t>құқығын</a:t>
            </a:r>
            <a:r>
              <a:rPr lang="ru-RU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+mn-lt"/>
              </a:rPr>
              <a:t>қорғау</a:t>
            </a:r>
            <a:r>
              <a:rPr lang="ru-RU" sz="4800" b="1" dirty="0">
                <a:solidFill>
                  <a:schemeClr val="tx1"/>
                </a:solidFill>
                <a:latin typeface="+mn-lt"/>
              </a:rPr>
              <a:t> телефоны</a:t>
            </a:r>
            <a:br>
              <a:rPr lang="ru-RU" sz="4800" dirty="0">
                <a:latin typeface="+mn-lt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718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5976664" cy="4680520"/>
          </a:xfrm>
        </p:spPr>
        <p:txBody>
          <a:bodyPr/>
          <a:lstStyle/>
          <a:p>
            <a:pPr marL="45720" indent="0" algn="ctr"/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Өзіңді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сыйлағандай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басқаны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сыйлай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сен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басқаларға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қарасаң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басқалар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солай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қарайды</a:t>
            </a:r>
            <a: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0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3000" b="1" i="1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  <a:r>
              <a:rPr lang="ru-RU" sz="3000" i="1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i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i="1" dirty="0" err="1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3000" b="1" i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000" b="1" i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3000" b="1" i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b="1" i="1" dirty="0" err="1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3000" b="1" i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000" b="1" i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5971" b="4696"/>
          <a:stretch/>
        </p:blipFill>
        <p:spPr bwMode="auto">
          <a:xfrm>
            <a:off x="539553" y="1308947"/>
            <a:ext cx="2232248" cy="38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2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24936" cy="4680520"/>
          </a:xfrm>
        </p:spPr>
        <p:txBody>
          <a:bodyPr/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итеру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жұлмалау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алақанмен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  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жұдырықпен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заттармен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ұру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мүшелерін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күйінде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сабау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Зорлық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зомбылық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6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5695528"/>
          </a:xfrm>
        </p:spPr>
        <p:txBody>
          <a:bodyPr/>
          <a:lstStyle/>
          <a:p>
            <a:pPr algn="ctr"/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Жынысты</a:t>
            </a:r>
            <a: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күштеп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жыныстық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қатынасқа</a:t>
            </a:r>
            <a:b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итермелеу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қорқыту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бопсалау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зорлау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24936" cy="5623520"/>
          </a:xfrm>
        </p:spPr>
        <p:txBody>
          <a:bodyPr/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психикасына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қасақана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қорқыту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қорлау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бопсалау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басы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бұзылуына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әкелетін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әрекеттерді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мәжбүрлеу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еріксіз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көндіру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ар-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намысы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абыройын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кемсіту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5437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848872" cy="4975448"/>
          </a:xfrm>
        </p:spPr>
        <p:txBody>
          <a:bodyPr/>
          <a:lstStyle/>
          <a:p>
            <a:pPr algn="ctr"/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Эмоционалдық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қорлау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сөгу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намысына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тие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орындауына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мәжбүрлеу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554416" cy="5623520"/>
          </a:xfrm>
        </p:spPr>
        <p:txBody>
          <a:bodyPr/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/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заңмен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көзделген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тұрғын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үйінен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тамағынан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киімінен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мүлкінен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қаражатынан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қасақана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айыру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6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44824"/>
            <a:ext cx="8712968" cy="4327376"/>
          </a:xfrm>
        </p:spPr>
        <p:txBody>
          <a:bodyPr/>
          <a:lstStyle/>
          <a:p>
            <a:r>
              <a:rPr lang="kk-KZ" dirty="0">
                <a:latin typeface="+mn-lt"/>
              </a:rPr>
              <a:t>-</a:t>
            </a:r>
            <a:r>
              <a:rPr lang="kk-KZ" b="1" dirty="0">
                <a:solidFill>
                  <a:schemeClr val="tx1"/>
                </a:solidFill>
                <a:latin typeface="+mn-lt"/>
              </a:rPr>
              <a:t>Өзін төмен бағалау;</a:t>
            </a:r>
            <a:br>
              <a:rPr lang="kk-KZ" b="1" dirty="0">
                <a:solidFill>
                  <a:schemeClr val="tx1"/>
                </a:solidFill>
                <a:latin typeface="+mn-lt"/>
              </a:rPr>
            </a:br>
            <a:r>
              <a:rPr lang="kk-KZ" sz="4800" b="1" dirty="0">
                <a:solidFill>
                  <a:schemeClr val="tx1"/>
                </a:solidFill>
                <a:latin typeface="+mn-lt"/>
              </a:rPr>
              <a:t>-Отбасындағы зорлық мәселесін шешуге ешкім де көмектесе алмайды деп сенуі;</a:t>
            </a:r>
            <a:br>
              <a:rPr lang="kk-KZ" sz="4800" b="1" dirty="0">
                <a:solidFill>
                  <a:schemeClr val="tx1"/>
                </a:solidFill>
                <a:latin typeface="+mn-lt"/>
              </a:rPr>
            </a:br>
            <a:br>
              <a:rPr lang="kk-KZ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15008"/>
          </a:xfrm>
        </p:spPr>
        <p:txBody>
          <a:bodyPr/>
          <a:lstStyle/>
          <a:p>
            <a:pPr marL="0" indent="0" algn="ctr">
              <a:buNone/>
            </a:pPr>
            <a:r>
              <a:rPr lang="kk-KZ" sz="3600" b="1" dirty="0">
                <a:solidFill>
                  <a:srgbClr val="C00000"/>
                </a:solidFill>
              </a:rPr>
              <a:t>Зорлыққа душар болған адамның мінез-құлқына сипаттама.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4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904656"/>
          </a:xfrm>
        </p:spPr>
        <p:txBody>
          <a:bodyPr/>
          <a:lstStyle/>
          <a:p>
            <a:pPr algn="ctr"/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Өзіңді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қорға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басқаға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көмектес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E2CC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+mn-lt"/>
              </a:rPr>
              <a:t>Ол үшін сіз төмендегі сенім телефондарынан көмек алуыңызға болады.</a:t>
            </a:r>
            <a:br>
              <a:rPr lang="kk-KZ" b="1" dirty="0">
                <a:solidFill>
                  <a:srgbClr val="002060"/>
                </a:solidFill>
                <a:latin typeface="+mn-lt"/>
              </a:rPr>
            </a:b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45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2352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Егер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өмірдің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қиын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кезеңіне</a:t>
            </a:r>
            <a:r>
              <a:rPr lang="ru-RU" dirty="0">
                <a:solidFill>
                  <a:schemeClr val="tx1"/>
                </a:solidFill>
              </a:rPr>
              <a:t> тап </a:t>
            </a:r>
            <a:r>
              <a:rPr lang="ru-RU" dirty="0" err="1">
                <a:solidFill>
                  <a:schemeClr val="tx1"/>
                </a:solidFill>
              </a:rPr>
              <a:t>болсаңыз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бойыңызда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үрей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қарым-қатынастағы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проблемалар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мазаласа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отбасыңызда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қиындықтар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бірақ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баруға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немесе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Сенім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телефонына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қоңырау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шалуға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шешім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қабылдай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алмай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жүрсеңіз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b="1" dirty="0" err="1">
                <a:solidFill>
                  <a:srgbClr val="C00000"/>
                </a:solidFill>
              </a:rPr>
              <a:t>онда</a:t>
            </a:r>
            <a:r>
              <a:rPr lang="ru-RU" b="1" dirty="0">
                <a:solidFill>
                  <a:srgbClr val="C00000"/>
                </a:solidFill>
              </a:rPr>
              <a:t> ХАТ ЖАЗЫҢЫЗ!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doverievko@mail.ru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психологтың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тегін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кеңесін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шұғыл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on-line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аласыз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Тәулік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бойы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Анонимді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Тегін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</a:rPr>
              <a:t>Ұялы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телефоннан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http://m.mail.ru/app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Сен</a:t>
            </a:r>
            <a:r>
              <a:rPr lang="kk-KZ" b="1" dirty="0">
                <a:solidFill>
                  <a:schemeClr val="tx1"/>
                </a:solidFill>
              </a:rPr>
              <a:t>ім телефоны</a:t>
            </a:r>
            <a:r>
              <a:rPr lang="ru-RU" b="1" dirty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26-68-92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8-701-707-24-38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0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Зорлық –зомбылықсыз балалық шақ</vt:lpstr>
      <vt:lpstr>Физикалық:  итеру, жұлмалау, алақанмен     жұдырықпен немесе басқа да заттармен ұру, отбасы мүшелерін мас немесе сау күйінде сабау. </vt:lpstr>
      <vt:lpstr>Жыныстық:  күштеп жыныстық қатынасқа   итермелеу, қорқыту, бопсалау, зорлау; </vt:lpstr>
      <vt:lpstr>Психологиялық:  адамның психикасына қасақана әсер ету, оны қорқыту, қорлау, бопсалау дене және жеке басы дамуының бұзылуына әкелетін әрекеттерді жасауға мәжбүрлеу (еріксіз көндіру) арқылы ар-намысы мен абыройын кемсіту. </vt:lpstr>
      <vt:lpstr>Эмоционалдық:  қорлау, сөгу, оның намысына тие отырып, орындауына мәжбүрлеу; </vt:lpstr>
      <vt:lpstr>Экономикалық:  адамды заңмен көзделген құқығы бар тұрғын үйінен, тамағынан, киімінен, мүлкінен, қаражатынан қасақана айыру, </vt:lpstr>
      <vt:lpstr>-Өзін төмен бағалау; -Отбасындағы зорлық мәселесін шешуге ешкім де көмектесе алмайды деп сенуі;  </vt:lpstr>
      <vt:lpstr>Өзіңді қорға және басқаға көмектес.  Ол үшін сіз төмендегі сенім телефондарынан көмек алуыңызға болады. </vt:lpstr>
      <vt:lpstr>Презентация PowerPoint</vt:lpstr>
      <vt:lpstr>       -Балалар мен жастарға арналған  ұлттық сенім телефоны-150, www.telefon150kz -Адамды саудалаудың алдын алу бойынша сенім телефоны- 11616  </vt:lpstr>
      <vt:lpstr>    Тұрмыстық зорлық зомбылықтың алдын алу бойынша сенім телефоны -1415  </vt:lpstr>
      <vt:lpstr>                   «Ульба»  Дағдарыс жағдайларын шешу бойынша әлеуметтік-психологиялық көмек көрсету орталығы: 77-19-22 111 - бала құқығын қорғау телефоны   </vt:lpstr>
      <vt:lpstr>                                                         «Өзіңді сыйлағандай, басқаны да сыйлай біл және сен басқаларға қалай қарасаң, басқалар да саған солай қарайды»                                      Конфуций  «Адамға деген махаббат» еңбегі»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77077477834</cp:lastModifiedBy>
  <cp:revision>18</cp:revision>
  <dcterms:created xsi:type="dcterms:W3CDTF">2017-12-04T02:41:34Z</dcterms:created>
  <dcterms:modified xsi:type="dcterms:W3CDTF">2022-11-21T10:20:28Z</dcterms:modified>
</cp:coreProperties>
</file>